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8" r:id="rId3"/>
    <p:sldId id="272" r:id="rId4"/>
    <p:sldId id="282" r:id="rId5"/>
    <p:sldId id="264" r:id="rId6"/>
    <p:sldId id="277" r:id="rId7"/>
    <p:sldId id="280" r:id="rId8"/>
    <p:sldId id="279" r:id="rId9"/>
    <p:sldId id="278" r:id="rId10"/>
    <p:sldId id="285" r:id="rId11"/>
    <p:sldId id="283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298" r:id="rId32"/>
    <p:sldId id="299" r:id="rId33"/>
    <p:sldId id="300" r:id="rId34"/>
    <p:sldId id="301" r:id="rId35"/>
    <p:sldId id="302" r:id="rId36"/>
    <p:sldId id="303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04" r:id="rId4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0F0F0"/>
    <a:srgbClr val="6887D5"/>
    <a:srgbClr val="3F6BE2"/>
    <a:srgbClr val="5B8BFF"/>
    <a:srgbClr val="588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0E300-D976-4309-B81E-6BF5B673BA8F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D4144-E62B-4512-B554-4191DBB2DD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229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D4144-E62B-4512-B554-4191DBB2DD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64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D4144-E62B-4512-B554-4191DBB2DD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06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6D4144-E62B-4512-B554-4191DBB2DD4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991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6D4144-E62B-4512-B554-4191DBB2DD4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943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031714" y="1681590"/>
            <a:ext cx="9061542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kern="0" dirty="0">
                <a:solidFill>
                  <a:srgbClr val="FFFFFF"/>
                </a:solidFill>
                <a:latin typeface="S-Core Dream 8 Heavy" pitchFamily="34" charset="0"/>
              </a:rPr>
              <a:t>Customer</a:t>
            </a:r>
          </a:p>
          <a:p>
            <a:r>
              <a:rPr lang="en-US" altLang="ko-KR" sz="6000" kern="0" dirty="0">
                <a:solidFill>
                  <a:srgbClr val="FFFFFF"/>
                </a:solidFill>
                <a:latin typeface="S-Core Dream 8 Heavy" pitchFamily="34" charset="0"/>
              </a:rPr>
              <a:t>Personality</a:t>
            </a:r>
          </a:p>
          <a:p>
            <a:r>
              <a:rPr lang="en-US" altLang="ko-KR" sz="6000" kern="0" dirty="0">
                <a:solidFill>
                  <a:srgbClr val="FFFFFF"/>
                </a:solidFill>
                <a:latin typeface="S-Core Dream 8 Heavy" pitchFamily="34" charset="0"/>
              </a:rPr>
              <a:t>Analysis</a:t>
            </a:r>
            <a:endParaRPr lang="en-US" sz="1200" dirty="0"/>
          </a:p>
        </p:txBody>
      </p:sp>
      <p:sp>
        <p:nvSpPr>
          <p:cNvPr id="9" name="Object 9"/>
          <p:cNvSpPr txBox="1"/>
          <p:nvPr/>
        </p:nvSpPr>
        <p:spPr>
          <a:xfrm>
            <a:off x="10088857" y="6937564"/>
            <a:ext cx="637034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22-2 </a:t>
            </a:r>
            <a:r>
              <a:rPr lang="en-US" sz="2000" b="1" kern="0" spc="-100" dirty="0" err="1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SookTat</a:t>
            </a:r>
            <a:r>
              <a:rPr lang="en-US" sz="2000" b="1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 Kaggle Project </a:t>
            </a:r>
          </a:p>
          <a:p>
            <a:endParaRPr lang="en-US" sz="2000" b="1" kern="0" spc="-100" dirty="0">
              <a:solidFill>
                <a:srgbClr val="FFFFFF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endParaRPr lang="en-US" sz="2000" b="1" kern="0" spc="-100" dirty="0">
              <a:solidFill>
                <a:srgbClr val="FFFFFF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r>
              <a:rPr lang="en-US" sz="2000" b="1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Team2</a:t>
            </a:r>
          </a:p>
          <a:p>
            <a:r>
              <a:rPr lang="ko-KR" altLang="en-US" sz="2000" kern="0" spc="-100" dirty="0" err="1">
                <a:solidFill>
                  <a:srgbClr val="FFFF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고나경</a:t>
            </a:r>
            <a:r>
              <a:rPr lang="en-US" altLang="ko-KR" sz="2000" kern="0" spc="-100" dirty="0">
                <a:solidFill>
                  <a:srgbClr val="FFFF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2000" kern="0" spc="-100" dirty="0">
                <a:solidFill>
                  <a:srgbClr val="FFFF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임주영</a:t>
            </a:r>
            <a:r>
              <a:rPr lang="en-US" altLang="ko-KR" sz="2000" kern="0" spc="-100" dirty="0">
                <a:solidFill>
                  <a:srgbClr val="FFFF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2000" kern="0" spc="-100" dirty="0">
                <a:solidFill>
                  <a:srgbClr val="FFFF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조민영</a:t>
            </a:r>
            <a:r>
              <a:rPr lang="en-US" altLang="ko-KR" sz="2000" kern="0" spc="-100" dirty="0">
                <a:solidFill>
                  <a:srgbClr val="FFFF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</a:p>
          <a:p>
            <a:r>
              <a:rPr lang="ko-KR" altLang="en-US" sz="2000" kern="0" spc="-100" dirty="0">
                <a:solidFill>
                  <a:srgbClr val="FFFF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정재원</a:t>
            </a:r>
            <a:r>
              <a:rPr lang="en-US" altLang="ko-KR" sz="2000" kern="0" spc="-100" dirty="0">
                <a:solidFill>
                  <a:srgbClr val="FFFF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2000" kern="0" spc="-100" dirty="0" err="1">
                <a:solidFill>
                  <a:srgbClr val="FFFF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최호경</a:t>
            </a:r>
            <a:endParaRPr lang="en-US" sz="1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42857" y="6352237"/>
            <a:ext cx="8380952" cy="9524"/>
            <a:chOff x="9142857" y="6352237"/>
            <a:chExt cx="8380952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6352237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1001">
            <a:extLst>
              <a:ext uri="{FF2B5EF4-FFF2-40B4-BE49-F238E27FC236}">
                <a16:creationId xmlns:a16="http://schemas.microsoft.com/office/drawing/2014/main" id="{1C75BE58-2E08-0806-0008-8761D0E736D2}"/>
              </a:ext>
            </a:extLst>
          </p:cNvPr>
          <p:cNvGrpSpPr/>
          <p:nvPr/>
        </p:nvGrpSpPr>
        <p:grpSpPr>
          <a:xfrm>
            <a:off x="0" y="1"/>
            <a:ext cx="18285714" cy="1943100"/>
            <a:chOff x="0" y="0"/>
            <a:chExt cx="18285714" cy="3580049"/>
          </a:xfrm>
          <a:solidFill>
            <a:srgbClr val="5886FF"/>
          </a:solidFill>
        </p:grpSpPr>
        <p:pic>
          <p:nvPicPr>
            <p:cNvPr id="38" name="Object 2">
              <a:extLst>
                <a:ext uri="{FF2B5EF4-FFF2-40B4-BE49-F238E27FC236}">
                  <a16:creationId xmlns:a16="http://schemas.microsoft.com/office/drawing/2014/main" id="{22EC1A21-83F9-B3CA-6082-9FE395CED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5886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0" y="0"/>
              <a:ext cx="18285714" cy="3580049"/>
            </a:xfrm>
            <a:prstGeom prst="rect">
              <a:avLst/>
            </a:prstGeom>
            <a:grpFill/>
          </p:spPr>
        </p:pic>
      </p:grpSp>
      <p:sp>
        <p:nvSpPr>
          <p:cNvPr id="2101" name="Object 12">
            <a:extLst>
              <a:ext uri="{FF2B5EF4-FFF2-40B4-BE49-F238E27FC236}">
                <a16:creationId xmlns:a16="http://schemas.microsoft.com/office/drawing/2014/main" id="{1EDE586A-88E8-CF9F-AD35-6B838F09D701}"/>
              </a:ext>
            </a:extLst>
          </p:cNvPr>
          <p:cNvSpPr txBox="1"/>
          <p:nvPr/>
        </p:nvSpPr>
        <p:spPr>
          <a:xfrm>
            <a:off x="290337" y="2429088"/>
            <a:ext cx="65628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■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  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추가변수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, 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파생변수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C3AAE6-9DC8-7912-CE20-B6F2AADEA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77" y="3771900"/>
            <a:ext cx="3107718" cy="46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DB366E-5CF4-D3C3-6FCB-64C788D2E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1401" y="3771900"/>
            <a:ext cx="3605698" cy="46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24D1E4-929F-91E1-9C1A-FF53EACF7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5205" y="3771900"/>
            <a:ext cx="2548272" cy="46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60A8E1-B39E-6783-63BE-0E21E93990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1583" y="3771900"/>
            <a:ext cx="3320104" cy="46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868E9C-826B-87DA-81D3-0E88D5BFAA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19793" y="3771900"/>
            <a:ext cx="2741318" cy="468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61DD00-3A3C-E6FF-23AC-BF573299D22C}"/>
              </a:ext>
            </a:extLst>
          </p:cNvPr>
          <p:cNvSpPr/>
          <p:nvPr/>
        </p:nvSpPr>
        <p:spPr>
          <a:xfrm>
            <a:off x="2460048" y="3779520"/>
            <a:ext cx="816552" cy="456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E220F2-E7FA-60C1-7557-0870B0AA76E8}"/>
              </a:ext>
            </a:extLst>
          </p:cNvPr>
          <p:cNvSpPr/>
          <p:nvPr/>
        </p:nvSpPr>
        <p:spPr>
          <a:xfrm>
            <a:off x="4705958" y="3779520"/>
            <a:ext cx="1161441" cy="456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66A851-EA9C-E1EE-B7D8-9870C9202DAE}"/>
              </a:ext>
            </a:extLst>
          </p:cNvPr>
          <p:cNvSpPr/>
          <p:nvPr/>
        </p:nvSpPr>
        <p:spPr>
          <a:xfrm>
            <a:off x="9818546" y="3771900"/>
            <a:ext cx="925654" cy="456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26DDB1-9452-ACFD-69A0-945A91261A6D}"/>
              </a:ext>
            </a:extLst>
          </p:cNvPr>
          <p:cNvSpPr/>
          <p:nvPr/>
        </p:nvSpPr>
        <p:spPr>
          <a:xfrm>
            <a:off x="13030200" y="3771900"/>
            <a:ext cx="1593036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BF4BD8-6354-64B0-A4FE-1E453A6E603C}"/>
              </a:ext>
            </a:extLst>
          </p:cNvPr>
          <p:cNvSpPr/>
          <p:nvPr/>
        </p:nvSpPr>
        <p:spPr>
          <a:xfrm>
            <a:off x="17236984" y="3771900"/>
            <a:ext cx="816552" cy="456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066282CA-ED2C-425E-4935-A2CA0BCFF9ED}"/>
              </a:ext>
            </a:extLst>
          </p:cNvPr>
          <p:cNvSpPr txBox="1"/>
          <p:nvPr/>
        </p:nvSpPr>
        <p:spPr>
          <a:xfrm>
            <a:off x="762000" y="8871382"/>
            <a:ext cx="2209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ko-KR" altLang="en-US" sz="2400" kern="0" spc="-2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파트너 유무</a:t>
            </a:r>
            <a:endParaRPr lang="en-US" altLang="ko-KR" sz="2400" kern="0" spc="-2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2">
            <a:extLst>
              <a:ext uri="{FF2B5EF4-FFF2-40B4-BE49-F238E27FC236}">
                <a16:creationId xmlns:a16="http://schemas.microsoft.com/office/drawing/2014/main" id="{083A9445-BA99-A04B-E1DF-2A3C1F860197}"/>
              </a:ext>
            </a:extLst>
          </p:cNvPr>
          <p:cNvSpPr txBox="1"/>
          <p:nvPr/>
        </p:nvSpPr>
        <p:spPr>
          <a:xfrm>
            <a:off x="4532298" y="8871381"/>
            <a:ext cx="267020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ko-KR" altLang="en-US" sz="2400" kern="0" spc="-2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총 가족 구성원 수</a:t>
            </a:r>
            <a:endParaRPr lang="en-US" altLang="ko-KR" sz="2400" kern="0" spc="-2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6A8D71CE-973C-8E8A-0686-0D6F5050F498}"/>
              </a:ext>
            </a:extLst>
          </p:cNvPr>
          <p:cNvSpPr txBox="1"/>
          <p:nvPr/>
        </p:nvSpPr>
        <p:spPr>
          <a:xfrm>
            <a:off x="8113275" y="8871380"/>
            <a:ext cx="267020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ko-KR" altLang="en-US" sz="2400" kern="0" spc="-2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자녀 여부</a:t>
            </a:r>
            <a:endParaRPr lang="en-US" altLang="ko-KR" sz="2400" kern="0" spc="-2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Object 12">
            <a:extLst>
              <a:ext uri="{FF2B5EF4-FFF2-40B4-BE49-F238E27FC236}">
                <a16:creationId xmlns:a16="http://schemas.microsoft.com/office/drawing/2014/main" id="{916E1509-2132-7433-8DAA-67CDF8013A49}"/>
              </a:ext>
            </a:extLst>
          </p:cNvPr>
          <p:cNvSpPr txBox="1"/>
          <p:nvPr/>
        </p:nvSpPr>
        <p:spPr>
          <a:xfrm>
            <a:off x="11809932" y="8871379"/>
            <a:ext cx="267020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ko-KR" altLang="en-US" sz="2400" kern="0" spc="-2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교육 수준 그룹화</a:t>
            </a:r>
            <a:endParaRPr lang="en-US" altLang="ko-KR" sz="2400" kern="0" spc="-2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4" name="Object 12">
            <a:extLst>
              <a:ext uri="{FF2B5EF4-FFF2-40B4-BE49-F238E27FC236}">
                <a16:creationId xmlns:a16="http://schemas.microsoft.com/office/drawing/2014/main" id="{78CFC42B-FF63-37B0-79FB-8E21FB1A9FE0}"/>
              </a:ext>
            </a:extLst>
          </p:cNvPr>
          <p:cNvSpPr txBox="1"/>
          <p:nvPr/>
        </p:nvSpPr>
        <p:spPr>
          <a:xfrm>
            <a:off x="15390909" y="8871378"/>
            <a:ext cx="267020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ko-KR" altLang="en-US" sz="2400" kern="0" spc="-2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가입 일 수</a:t>
            </a:r>
            <a:endParaRPr lang="en-US" altLang="ko-KR" sz="2400" kern="0" spc="-2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F28B05E-B209-4D7F-4A3F-AB668D2758BC}"/>
              </a:ext>
            </a:extLst>
          </p:cNvPr>
          <p:cNvSpPr txBox="1"/>
          <p:nvPr/>
        </p:nvSpPr>
        <p:spPr>
          <a:xfrm>
            <a:off x="3249854" y="556052"/>
            <a:ext cx="1178600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0" cap="none" spc="-4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Customer Personality Analysis - </a:t>
            </a:r>
            <a:r>
              <a:rPr kumimoji="0" lang="ko-KR" altLang="en-US" sz="4800" b="0" i="0" u="none" strike="noStrike" kern="0" cap="none" spc="-4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추가변수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1001">
            <a:extLst>
              <a:ext uri="{FF2B5EF4-FFF2-40B4-BE49-F238E27FC236}">
                <a16:creationId xmlns:a16="http://schemas.microsoft.com/office/drawing/2014/main" id="{1C75BE58-2E08-0806-0008-8761D0E736D2}"/>
              </a:ext>
            </a:extLst>
          </p:cNvPr>
          <p:cNvGrpSpPr/>
          <p:nvPr/>
        </p:nvGrpSpPr>
        <p:grpSpPr>
          <a:xfrm>
            <a:off x="0" y="1"/>
            <a:ext cx="18285714" cy="1943100"/>
            <a:chOff x="0" y="0"/>
            <a:chExt cx="18285714" cy="3580049"/>
          </a:xfrm>
          <a:solidFill>
            <a:srgbClr val="5886FF"/>
          </a:solidFill>
        </p:grpSpPr>
        <p:pic>
          <p:nvPicPr>
            <p:cNvPr id="38" name="Object 2">
              <a:extLst>
                <a:ext uri="{FF2B5EF4-FFF2-40B4-BE49-F238E27FC236}">
                  <a16:creationId xmlns:a16="http://schemas.microsoft.com/office/drawing/2014/main" id="{22EC1A21-83F9-B3CA-6082-9FE395CED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5886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0" y="0"/>
              <a:ext cx="18285714" cy="3580049"/>
            </a:xfrm>
            <a:prstGeom prst="rect">
              <a:avLst/>
            </a:prstGeom>
            <a:grpFill/>
          </p:spPr>
        </p:pic>
      </p:grpSp>
      <p:sp>
        <p:nvSpPr>
          <p:cNvPr id="5" name="Object 5"/>
          <p:cNvSpPr txBox="1"/>
          <p:nvPr/>
        </p:nvSpPr>
        <p:spPr>
          <a:xfrm>
            <a:off x="3822496" y="556052"/>
            <a:ext cx="1142454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0" cap="none" spc="-4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Customer Personality Analysis - </a:t>
            </a:r>
            <a:r>
              <a:rPr kumimoji="0" lang="ko-KR" altLang="en-US" sz="4800" b="0" i="0" u="none" strike="noStrike" kern="0" cap="none" spc="-4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상관분석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</p:txBody>
      </p:sp>
      <p:sp>
        <p:nvSpPr>
          <p:cNvPr id="6" name="Object 12">
            <a:extLst>
              <a:ext uri="{FF2B5EF4-FFF2-40B4-BE49-F238E27FC236}">
                <a16:creationId xmlns:a16="http://schemas.microsoft.com/office/drawing/2014/main" id="{6D647DF9-4838-3232-DB3A-503BB9188A82}"/>
              </a:ext>
            </a:extLst>
          </p:cNvPr>
          <p:cNvSpPr txBox="1"/>
          <p:nvPr/>
        </p:nvSpPr>
        <p:spPr>
          <a:xfrm>
            <a:off x="290337" y="2429088"/>
            <a:ext cx="65628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■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  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상관관계 분석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9789445-3DF1-7639-75B6-5EBF941A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195639"/>
            <a:ext cx="12516343" cy="80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29DB565-43C0-87EA-4230-FD927EC41CF8}"/>
              </a:ext>
            </a:extLst>
          </p:cNvPr>
          <p:cNvSpPr/>
          <p:nvPr/>
        </p:nvSpPr>
        <p:spPr>
          <a:xfrm>
            <a:off x="6129287" y="8572500"/>
            <a:ext cx="1447800" cy="1567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5F2C66-612A-D513-48C1-576C7F1F91FD}"/>
              </a:ext>
            </a:extLst>
          </p:cNvPr>
          <p:cNvSpPr/>
          <p:nvPr/>
        </p:nvSpPr>
        <p:spPr>
          <a:xfrm>
            <a:off x="3657600" y="2248663"/>
            <a:ext cx="1371600" cy="30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9EB5CE-A801-F3DF-4CA2-1459812D00F3}"/>
              </a:ext>
            </a:extLst>
          </p:cNvPr>
          <p:cNvSpPr/>
          <p:nvPr/>
        </p:nvSpPr>
        <p:spPr>
          <a:xfrm>
            <a:off x="8077200" y="8572499"/>
            <a:ext cx="838200" cy="1676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ED2763-ACBF-64A9-B286-1521C9E7A8A0}"/>
              </a:ext>
            </a:extLst>
          </p:cNvPr>
          <p:cNvSpPr/>
          <p:nvPr/>
        </p:nvSpPr>
        <p:spPr>
          <a:xfrm>
            <a:off x="11430000" y="8562473"/>
            <a:ext cx="533400" cy="1567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828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E67DA4-1C82-D962-1178-0B5F9BB95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31" y="7468898"/>
            <a:ext cx="16294101" cy="228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9EF448-3C96-DE94-B427-18CA3AE2093D}"/>
              </a:ext>
            </a:extLst>
          </p:cNvPr>
          <p:cNvSpPr txBox="1"/>
          <p:nvPr/>
        </p:nvSpPr>
        <p:spPr>
          <a:xfrm>
            <a:off x="1647802" y="3247025"/>
            <a:ext cx="2924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rgbClr val="3F6BE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PCA </a:t>
            </a:r>
            <a:r>
              <a:rPr kumimoji="1" lang="ko-KR" altLang="en-US" sz="2800" dirty="0">
                <a:solidFill>
                  <a:srgbClr val="3F6BE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실행</a:t>
            </a:r>
            <a:endParaRPr kumimoji="1" lang="ko-Kore-KR" altLang="en-US" sz="2800" dirty="0">
              <a:solidFill>
                <a:srgbClr val="3F6BE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3BDACAC-1A93-0666-C2D7-2655B9BA8344}"/>
              </a:ext>
            </a:extLst>
          </p:cNvPr>
          <p:cNvSpPr/>
          <p:nvPr/>
        </p:nvSpPr>
        <p:spPr>
          <a:xfrm>
            <a:off x="985015" y="3238500"/>
            <a:ext cx="533400" cy="523219"/>
          </a:xfrm>
          <a:prstGeom prst="ellipse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</a:t>
            </a:r>
            <a:endParaRPr kumimoji="1" lang="ko-Kore-KR" altLang="en-US" sz="28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03EAAC-89B8-0C03-8A51-E16610C6BE2D}"/>
              </a:ext>
            </a:extLst>
          </p:cNvPr>
          <p:cNvSpPr txBox="1"/>
          <p:nvPr/>
        </p:nvSpPr>
        <p:spPr>
          <a:xfrm>
            <a:off x="4572000" y="3254325"/>
            <a:ext cx="1103058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ko-Kore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연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속형 변수 사용 </a:t>
            </a: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lang="en" altLang="ko-Kore-KR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'AcceptedCmp1','AcceptedCmp2','AcceptedCmp3','AcceptedCmp4','AcceptedCmp5’,</a:t>
            </a:r>
          </a:p>
          <a:p>
            <a:r>
              <a:rPr lang="en" altLang="ko-Kore-KR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"Complain","Response","Partner","</a:t>
            </a:r>
            <a:r>
              <a:rPr lang="en" altLang="ko-Kore-KR" sz="20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Education_Level</a:t>
            </a:r>
            <a:r>
              <a:rPr lang="en" altLang="ko-Kore-KR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”</a:t>
            </a:r>
          </a:p>
          <a:p>
            <a:endParaRPr lang="en" altLang="ko-Kore-KR" sz="2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lang="en" altLang="ko-Kore-KR" sz="2000" dirty="0">
              <a:solidFill>
                <a:schemeClr val="tx1">
                  <a:lumMod val="50000"/>
                  <a:lumOff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StandardScaler</a:t>
            </a:r>
            <a:r>
              <a:rPr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()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 데이터 정규화 </a:t>
            </a:r>
            <a:r>
              <a:rPr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단위 상이</a:t>
            </a:r>
            <a:r>
              <a:rPr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</a:p>
          <a:p>
            <a:endParaRPr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PCA()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 </a:t>
            </a:r>
            <a:r>
              <a:rPr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PCA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실행</a:t>
            </a:r>
            <a:endParaRPr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lang="en-US" altLang="ko-Kore-KR" sz="2000" dirty="0">
              <a:effectLst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lang="en" altLang="ko-Kore-KR" sz="2000" dirty="0">
              <a:effectLst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ko-Kore-KR" altLang="en-US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A14C64-D97D-EA5E-10E5-60F5C0237453}"/>
              </a:ext>
            </a:extLst>
          </p:cNvPr>
          <p:cNvSpPr txBox="1"/>
          <p:nvPr/>
        </p:nvSpPr>
        <p:spPr>
          <a:xfrm>
            <a:off x="5867400" y="7090946"/>
            <a:ext cx="9874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PCA 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결과 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각 성분 개수에 따른 표준편차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분산비율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누적 분산비율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  <a:endParaRPr kumimoji="1" lang="ko-Kore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35008E-EE71-EF38-666A-BF480BAA9358}"/>
              </a:ext>
            </a:extLst>
          </p:cNvPr>
          <p:cNvSpPr/>
          <p:nvPr/>
        </p:nvSpPr>
        <p:spPr>
          <a:xfrm rot="5400000">
            <a:off x="2557731" y="2376301"/>
            <a:ext cx="36000" cy="3131999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03A679-1641-C1AD-D8D7-4ED3B04A1C86}"/>
              </a:ext>
            </a:extLst>
          </p:cNvPr>
          <p:cNvSpPr/>
          <p:nvPr/>
        </p:nvSpPr>
        <p:spPr>
          <a:xfrm>
            <a:off x="6998855" y="9182100"/>
            <a:ext cx="1035298" cy="5334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7AFE56-BC9C-0E78-DDDA-0507CBAD742C}"/>
              </a:ext>
            </a:extLst>
          </p:cNvPr>
          <p:cNvSpPr/>
          <p:nvPr/>
        </p:nvSpPr>
        <p:spPr>
          <a:xfrm>
            <a:off x="9937502" y="9182100"/>
            <a:ext cx="1035298" cy="5334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23BC48EC-B497-BFE0-3EDD-7769DD3BCCDE}"/>
              </a:ext>
            </a:extLst>
          </p:cNvPr>
          <p:cNvGrpSpPr/>
          <p:nvPr/>
        </p:nvGrpSpPr>
        <p:grpSpPr>
          <a:xfrm>
            <a:off x="0" y="1"/>
            <a:ext cx="18285714" cy="1943100"/>
            <a:chOff x="0" y="0"/>
            <a:chExt cx="18285714" cy="3580049"/>
          </a:xfrm>
          <a:solidFill>
            <a:srgbClr val="5886FF"/>
          </a:solidFill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B4C831E4-6A62-3AB6-3DA9-786352CDA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5886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0" y="0"/>
              <a:ext cx="18285714" cy="3580049"/>
            </a:xfrm>
            <a:prstGeom prst="rect">
              <a:avLst/>
            </a:prstGeom>
            <a:grpFill/>
          </p:spPr>
        </p:pic>
      </p:grpSp>
      <p:sp>
        <p:nvSpPr>
          <p:cNvPr id="11" name="Object 5">
            <a:extLst>
              <a:ext uri="{FF2B5EF4-FFF2-40B4-BE49-F238E27FC236}">
                <a16:creationId xmlns:a16="http://schemas.microsoft.com/office/drawing/2014/main" id="{7F9C06FE-D996-E662-9913-8EEEBD137527}"/>
              </a:ext>
            </a:extLst>
          </p:cNvPr>
          <p:cNvSpPr txBox="1"/>
          <p:nvPr/>
        </p:nvSpPr>
        <p:spPr>
          <a:xfrm>
            <a:off x="3897554" y="556052"/>
            <a:ext cx="1049060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0" cap="none" spc="-4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8 Heavy" pitchFamily="34" charset="0"/>
                <a:cs typeface="+mn-cs"/>
              </a:rPr>
              <a:t>Customer Personality Analysis - </a:t>
            </a:r>
            <a:r>
              <a:rPr kumimoji="0" lang="en-US" altLang="ko-KR" sz="4800" b="0" i="0" u="none" strike="noStrike" kern="0" cap="none" spc="-4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-Core Dream 8 Heavy" pitchFamily="34" charset="0"/>
                <a:cs typeface="+mn-cs"/>
              </a:rPr>
              <a:t>PCA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545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63BDACAC-1A93-0666-C2D7-2655B9BA8344}"/>
              </a:ext>
            </a:extLst>
          </p:cNvPr>
          <p:cNvSpPr/>
          <p:nvPr/>
        </p:nvSpPr>
        <p:spPr>
          <a:xfrm>
            <a:off x="1003303" y="2998143"/>
            <a:ext cx="533400" cy="523219"/>
          </a:xfrm>
          <a:prstGeom prst="ellipse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</a:t>
            </a:r>
            <a:endParaRPr kumimoji="1" lang="ko-Kore-KR" altLang="en-US" sz="28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03EAAC-89B8-0C03-8A51-E16610C6BE2D}"/>
              </a:ext>
            </a:extLst>
          </p:cNvPr>
          <p:cNvSpPr txBox="1"/>
          <p:nvPr/>
        </p:nvSpPr>
        <p:spPr>
          <a:xfrm>
            <a:off x="8717280" y="5926854"/>
            <a:ext cx="441338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lang="en" altLang="ko-Kore-KR" sz="2000" dirty="0">
              <a:solidFill>
                <a:srgbClr val="3F6BE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2400" dirty="0">
                <a:solidFill>
                  <a:srgbClr val="3F6BE2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Kaiser’s Rule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22222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고유값이</a:t>
            </a:r>
            <a:r>
              <a:rPr lang="ko-KR" altLang="en-US" sz="2000" dirty="0">
                <a:solidFill>
                  <a:srgbClr val="22222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1.0</a:t>
            </a:r>
            <a:r>
              <a:rPr lang="ko-KR" altLang="en-US" sz="2000" dirty="0">
                <a:solidFill>
                  <a:srgbClr val="22222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이상인 주성분들을 선택</a:t>
            </a:r>
            <a:endParaRPr lang="en-US" altLang="ko-Kore-KR" sz="2000" dirty="0">
              <a:effectLst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lnSpc>
                <a:spcPct val="150000"/>
              </a:lnSpc>
            </a:pPr>
            <a:endParaRPr lang="en" altLang="ko-Kore-KR" sz="2000" dirty="0">
              <a:effectLst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ko-Kore-KR" altLang="en-US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35008E-EE71-EF38-666A-BF480BAA9358}"/>
              </a:ext>
            </a:extLst>
          </p:cNvPr>
          <p:cNvSpPr/>
          <p:nvPr/>
        </p:nvSpPr>
        <p:spPr>
          <a:xfrm rot="5400000">
            <a:off x="2809153" y="1860182"/>
            <a:ext cx="0" cy="3562269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8A2A9-C83F-15DE-23CB-212FEB1A27C9}"/>
              </a:ext>
            </a:extLst>
          </p:cNvPr>
          <p:cNvSpPr txBox="1"/>
          <p:nvPr/>
        </p:nvSpPr>
        <p:spPr>
          <a:xfrm>
            <a:off x="1666090" y="3006668"/>
            <a:ext cx="2924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rgbClr val="3F6BE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성분 개수 결정</a:t>
            </a:r>
            <a:endParaRPr kumimoji="1" lang="ko-Kore-KR" altLang="en-US" sz="2800" dirty="0">
              <a:solidFill>
                <a:srgbClr val="3F6BE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9700FB-9711-5FE0-B85D-742AB4CEF179}"/>
              </a:ext>
            </a:extLst>
          </p:cNvPr>
          <p:cNvSpPr/>
          <p:nvPr/>
        </p:nvSpPr>
        <p:spPr>
          <a:xfrm rot="5400000" flipH="1">
            <a:off x="2938222" y="1795862"/>
            <a:ext cx="46659" cy="3867071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F3450C-9203-626E-DA4B-6B7F358EC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4475033"/>
            <a:ext cx="7844039" cy="4360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7BA5F7-C7ED-3C82-1BAD-8CC83B0EA441}"/>
              </a:ext>
            </a:extLst>
          </p:cNvPr>
          <p:cNvSpPr txBox="1"/>
          <p:nvPr/>
        </p:nvSpPr>
        <p:spPr>
          <a:xfrm>
            <a:off x="13346582" y="8890984"/>
            <a:ext cx="495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dirty="0">
                <a:solidFill>
                  <a:srgbClr val="3F6BE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성분의 개수 </a:t>
            </a:r>
            <a:r>
              <a:rPr lang="en-US" altLang="ko-KR" sz="2400" dirty="0">
                <a:solidFill>
                  <a:srgbClr val="3F6BE2"/>
                </a:solidFill>
                <a:effectLst/>
                <a:highlight>
                  <a:srgbClr val="DEDD1E"/>
                </a:highlight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6</a:t>
            </a:r>
            <a:r>
              <a:rPr lang="ko-KR" altLang="en-US" sz="2400" dirty="0">
                <a:solidFill>
                  <a:srgbClr val="3F6BE2"/>
                </a:solidFill>
                <a:effectLst/>
                <a:highlight>
                  <a:srgbClr val="DEDD1E"/>
                </a:highlight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" altLang="ko-Kore-KR" sz="2400" dirty="0">
                <a:solidFill>
                  <a:srgbClr val="3F6BE2"/>
                </a:solidFill>
                <a:effectLst/>
                <a:highlight>
                  <a:srgbClr val="DEDD1E"/>
                </a:highlight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or</a:t>
            </a:r>
            <a:r>
              <a:rPr lang="ko-KR" altLang="en-US" sz="2400" dirty="0">
                <a:solidFill>
                  <a:srgbClr val="3F6BE2"/>
                </a:solidFill>
                <a:effectLst/>
                <a:highlight>
                  <a:srgbClr val="DEDD1E"/>
                </a:highlight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" altLang="ko-Kore-KR" sz="2400" dirty="0">
                <a:solidFill>
                  <a:srgbClr val="3F6BE2"/>
                </a:solidFill>
                <a:effectLst/>
                <a:highlight>
                  <a:srgbClr val="DEDD1E"/>
                </a:highlight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7</a:t>
            </a:r>
            <a:r>
              <a:rPr lang="ko-KR" altLang="en-US" sz="2400" dirty="0">
                <a:solidFill>
                  <a:srgbClr val="3F6BE2"/>
                </a:solidFill>
                <a:highlight>
                  <a:srgbClr val="DEDD1E"/>
                </a:highlight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개</a:t>
            </a:r>
            <a:r>
              <a:rPr lang="ko-KR" altLang="en-US" sz="2400" dirty="0">
                <a:solidFill>
                  <a:srgbClr val="3F6BE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가</a:t>
            </a:r>
            <a:r>
              <a:rPr lang="ko-KR" altLang="en-US" sz="2400" dirty="0">
                <a:solidFill>
                  <a:srgbClr val="3F6BE2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적당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D688B4-CB05-40D2-E865-65C8AC65BAC7}"/>
              </a:ext>
            </a:extLst>
          </p:cNvPr>
          <p:cNvSpPr txBox="1"/>
          <p:nvPr/>
        </p:nvSpPr>
        <p:spPr>
          <a:xfrm>
            <a:off x="8717280" y="5034733"/>
            <a:ext cx="9454896" cy="104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rgbClr val="3F6BE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Scree Plot</a:t>
            </a:r>
            <a:r>
              <a:rPr kumimoji="1" lang="ko-KR" altLang="en-US" sz="2400" dirty="0">
                <a:solidFill>
                  <a:srgbClr val="3F6BE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kumimoji="1" lang="en-US" altLang="ko-KR" sz="2400" dirty="0">
              <a:solidFill>
                <a:srgbClr val="3F6BE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2000" dirty="0">
                <a:solidFill>
                  <a:srgbClr val="202124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x</a:t>
            </a:r>
            <a:r>
              <a:rPr lang="ko-KR" altLang="en-US" sz="2000" dirty="0">
                <a:solidFill>
                  <a:srgbClr val="202124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축을 주성분 개수</a:t>
            </a:r>
            <a:r>
              <a:rPr lang="en-US" altLang="ko-KR" sz="2000" dirty="0">
                <a:solidFill>
                  <a:srgbClr val="202124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en" altLang="ko-Kore-KR" sz="2000" dirty="0">
                <a:solidFill>
                  <a:srgbClr val="202124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y</a:t>
            </a:r>
            <a:r>
              <a:rPr lang="ko-KR" altLang="en-US" sz="2000" dirty="0">
                <a:solidFill>
                  <a:srgbClr val="202124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축을 </a:t>
            </a:r>
            <a:r>
              <a:rPr lang="ko-KR" altLang="en-US" sz="2000" dirty="0" err="1">
                <a:solidFill>
                  <a:srgbClr val="202124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고윳값</a:t>
            </a:r>
            <a:r>
              <a:rPr lang="en-US" altLang="ko-KR" sz="2000" dirty="0">
                <a:solidFill>
                  <a:srgbClr val="202124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</a:t>
            </a:r>
            <a:r>
              <a:rPr lang="ko-KR" altLang="en-US" sz="2000" dirty="0">
                <a:solidFill>
                  <a:srgbClr val="202124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설명가능한 분산 값</a:t>
            </a:r>
            <a:r>
              <a:rPr lang="en-US" altLang="ko-KR" sz="2000" dirty="0">
                <a:solidFill>
                  <a:srgbClr val="202124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  <a:r>
              <a:rPr lang="ko-KR" altLang="en-US" sz="2000" dirty="0" err="1">
                <a:solidFill>
                  <a:srgbClr val="202124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으로</a:t>
            </a:r>
            <a:r>
              <a:rPr lang="ko-KR" altLang="en-US" sz="2000" dirty="0">
                <a:solidFill>
                  <a:srgbClr val="202124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하는 </a:t>
            </a:r>
            <a:r>
              <a:rPr lang="en" altLang="ko-Kore-KR" sz="2000" dirty="0">
                <a:solidFill>
                  <a:srgbClr val="202124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line graph</a:t>
            </a: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2F6C700-411F-6FD3-E9D9-DA9E6667DCEB}"/>
              </a:ext>
            </a:extLst>
          </p:cNvPr>
          <p:cNvSpPr/>
          <p:nvPr/>
        </p:nvSpPr>
        <p:spPr>
          <a:xfrm rot="5400000">
            <a:off x="13984092" y="6170808"/>
            <a:ext cx="36000" cy="6820584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A42C082D-4B59-6ED7-2F03-D8E1EC44EFC8}"/>
              </a:ext>
            </a:extLst>
          </p:cNvPr>
          <p:cNvGrpSpPr/>
          <p:nvPr/>
        </p:nvGrpSpPr>
        <p:grpSpPr>
          <a:xfrm>
            <a:off x="0" y="1"/>
            <a:ext cx="18285714" cy="1943100"/>
            <a:chOff x="0" y="0"/>
            <a:chExt cx="18285714" cy="3580049"/>
          </a:xfrm>
          <a:solidFill>
            <a:srgbClr val="5886FF"/>
          </a:solidFill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8A2FD38C-4954-5422-84BB-1D314A815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5886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0" y="0"/>
              <a:ext cx="18285714" cy="3580049"/>
            </a:xfrm>
            <a:prstGeom prst="rect">
              <a:avLst/>
            </a:prstGeom>
            <a:grpFill/>
          </p:spPr>
        </p:pic>
      </p:grpSp>
      <p:sp>
        <p:nvSpPr>
          <p:cNvPr id="11" name="Object 5">
            <a:extLst>
              <a:ext uri="{FF2B5EF4-FFF2-40B4-BE49-F238E27FC236}">
                <a16:creationId xmlns:a16="http://schemas.microsoft.com/office/drawing/2014/main" id="{006515F1-C859-BA96-5E50-29DF6A8B979B}"/>
              </a:ext>
            </a:extLst>
          </p:cNvPr>
          <p:cNvSpPr txBox="1"/>
          <p:nvPr/>
        </p:nvSpPr>
        <p:spPr>
          <a:xfrm>
            <a:off x="3897554" y="556052"/>
            <a:ext cx="1049060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0" cap="none" spc="-4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8 Heavy" pitchFamily="34" charset="0"/>
                <a:cs typeface="+mn-cs"/>
              </a:rPr>
              <a:t>Customer Personality Analysis - </a:t>
            </a:r>
            <a:r>
              <a:rPr kumimoji="0" lang="en-US" altLang="ko-KR" sz="4800" b="0" i="0" u="none" strike="noStrike" kern="0" cap="none" spc="-4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-Core Dream 8 Heavy" pitchFamily="34" charset="0"/>
                <a:cs typeface="+mn-cs"/>
              </a:rPr>
              <a:t>PCA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451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63BDACAC-1A93-0666-C2D7-2655B9BA8344}"/>
              </a:ext>
            </a:extLst>
          </p:cNvPr>
          <p:cNvSpPr/>
          <p:nvPr/>
        </p:nvSpPr>
        <p:spPr>
          <a:xfrm>
            <a:off x="1003303" y="2998143"/>
            <a:ext cx="533400" cy="523219"/>
          </a:xfrm>
          <a:prstGeom prst="ellipse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</a:t>
            </a:r>
            <a:endParaRPr kumimoji="1" lang="ko-Kore-KR" altLang="en-US" sz="28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35008E-EE71-EF38-666A-BF480BAA9358}"/>
              </a:ext>
            </a:extLst>
          </p:cNvPr>
          <p:cNvSpPr/>
          <p:nvPr/>
        </p:nvSpPr>
        <p:spPr>
          <a:xfrm rot="5400000">
            <a:off x="2809153" y="1860182"/>
            <a:ext cx="0" cy="3562269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8A2A9-C83F-15DE-23CB-212FEB1A27C9}"/>
              </a:ext>
            </a:extLst>
          </p:cNvPr>
          <p:cNvSpPr txBox="1"/>
          <p:nvPr/>
        </p:nvSpPr>
        <p:spPr>
          <a:xfrm>
            <a:off x="1666090" y="3006668"/>
            <a:ext cx="2924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rgbClr val="3F6BE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성분 개수 결정</a:t>
            </a:r>
            <a:endParaRPr kumimoji="1" lang="ko-Kore-KR" altLang="en-US" sz="2800" dirty="0">
              <a:solidFill>
                <a:srgbClr val="3F6BE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9700FB-9711-5FE0-B85D-742AB4CEF179}"/>
              </a:ext>
            </a:extLst>
          </p:cNvPr>
          <p:cNvSpPr/>
          <p:nvPr/>
        </p:nvSpPr>
        <p:spPr>
          <a:xfrm rot="5400000" flipH="1">
            <a:off x="2938222" y="1795862"/>
            <a:ext cx="46659" cy="3867071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578BDE6-6FBD-82FE-9F21-4FA853892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32" y="4409306"/>
            <a:ext cx="7772400" cy="424993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32F812B-CA02-0DC9-109B-39F1F9844056}"/>
              </a:ext>
            </a:extLst>
          </p:cNvPr>
          <p:cNvSpPr txBox="1"/>
          <p:nvPr/>
        </p:nvSpPr>
        <p:spPr>
          <a:xfrm>
            <a:off x="8534400" y="4914900"/>
            <a:ext cx="914400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400" dirty="0">
                <a:solidFill>
                  <a:srgbClr val="3F6BE2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분산비율 선택법</a:t>
            </a:r>
            <a:endParaRPr lang="en-US" altLang="ko-KR" sz="2400" dirty="0">
              <a:solidFill>
                <a:srgbClr val="3F6BE2"/>
              </a:solidFill>
              <a:effectLst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전체 데이터에서 최소 </a:t>
            </a:r>
            <a:r>
              <a:rPr lang="en-US" altLang="ko-KR" sz="2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70% </a:t>
            </a:r>
            <a:r>
              <a:rPr lang="ko-KR" altLang="en-US" sz="2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이상의 설명력을 가지는 주성분들을 선택</a:t>
            </a:r>
            <a:endParaRPr lang="en-US" altLang="ko-KR" sz="2000" dirty="0">
              <a:effectLst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l"/>
            <a:endParaRPr lang="en" altLang="ko-Kore-KR" sz="2000" dirty="0">
              <a:effectLst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5276C-1BD0-587E-4850-262BFCAE191E}"/>
              </a:ext>
            </a:extLst>
          </p:cNvPr>
          <p:cNvSpPr txBox="1"/>
          <p:nvPr/>
        </p:nvSpPr>
        <p:spPr>
          <a:xfrm>
            <a:off x="8534400" y="6534272"/>
            <a:ext cx="9144000" cy="1849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" altLang="ko-Kore-KR" sz="2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PC1</a:t>
            </a:r>
            <a:r>
              <a:rPr lang="ko-KR" altLang="en-US" sz="2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도 </a:t>
            </a:r>
            <a:r>
              <a:rPr lang="en-US" altLang="ko-KR" sz="2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0.4 </a:t>
            </a:r>
            <a:r>
              <a:rPr lang="ko-KR" altLang="en-US" sz="2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이하인 상태 </a:t>
            </a:r>
            <a:endParaRPr lang="en-US" altLang="ko-KR" sz="2000" dirty="0">
              <a:effectLst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데이터가 굉장히 각 차원마다 분산되어 있는 형태로 예상</a:t>
            </a:r>
            <a:endParaRPr lang="en-US" altLang="ko-KR" sz="2000" dirty="0">
              <a:effectLst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따라서</a:t>
            </a:r>
            <a:r>
              <a:rPr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2000" dirty="0">
                <a:solidFill>
                  <a:srgbClr val="3F6BE2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되도록 많은 변수를 선택</a:t>
            </a:r>
            <a:r>
              <a:rPr lang="ko-KR" altLang="en-US" sz="2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하는 것이 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적절하</a:t>
            </a:r>
            <a:r>
              <a:rPr lang="ko-KR" altLang="en-US" sz="2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다고 판단</a:t>
            </a:r>
            <a:b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</a:br>
            <a:endParaRPr lang="ko-Kore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90FF0-4FC5-2716-D34E-E02FEA6AA6FA}"/>
              </a:ext>
            </a:extLst>
          </p:cNvPr>
          <p:cNvSpPr txBox="1"/>
          <p:nvPr/>
        </p:nvSpPr>
        <p:spPr>
          <a:xfrm>
            <a:off x="13716000" y="8872835"/>
            <a:ext cx="3874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dirty="0">
                <a:solidFill>
                  <a:srgbClr val="3F6BE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성분의 개수를 </a:t>
            </a:r>
            <a:r>
              <a:rPr lang="en" altLang="ko-Kore-KR" sz="2400" dirty="0">
                <a:solidFill>
                  <a:srgbClr val="3F6BE2"/>
                </a:solidFill>
                <a:effectLst/>
                <a:highlight>
                  <a:srgbClr val="DEDD1E"/>
                </a:highlight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7</a:t>
            </a:r>
            <a:r>
              <a:rPr lang="ko-KR" altLang="en-US" sz="2400" dirty="0">
                <a:solidFill>
                  <a:srgbClr val="3F6BE2"/>
                </a:solidFill>
                <a:highlight>
                  <a:srgbClr val="DEDD1E"/>
                </a:highlight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개</a:t>
            </a:r>
            <a:r>
              <a:rPr lang="ko-KR" altLang="en-US" sz="2400" dirty="0">
                <a:solidFill>
                  <a:srgbClr val="3F6BE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 결정</a:t>
            </a:r>
            <a:endParaRPr lang="ko-KR" altLang="en-US" sz="2400" dirty="0">
              <a:solidFill>
                <a:srgbClr val="3F6BE2"/>
              </a:solidFill>
              <a:effectLst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5D7204-81E1-D025-6F77-06ADEAFA3545}"/>
              </a:ext>
            </a:extLst>
          </p:cNvPr>
          <p:cNvSpPr/>
          <p:nvPr/>
        </p:nvSpPr>
        <p:spPr>
          <a:xfrm rot="5400000">
            <a:off x="13984092" y="6170808"/>
            <a:ext cx="36000" cy="6820584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BB7CE4AF-BD9D-0B0A-073C-FC55919E16DD}"/>
              </a:ext>
            </a:extLst>
          </p:cNvPr>
          <p:cNvGrpSpPr/>
          <p:nvPr/>
        </p:nvGrpSpPr>
        <p:grpSpPr>
          <a:xfrm>
            <a:off x="0" y="1"/>
            <a:ext cx="18285714" cy="1943100"/>
            <a:chOff x="0" y="0"/>
            <a:chExt cx="18285714" cy="3580049"/>
          </a:xfrm>
          <a:solidFill>
            <a:srgbClr val="5886FF"/>
          </a:solidFill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6ED5791-49C7-80AA-51F1-55DF05059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5886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0" y="0"/>
              <a:ext cx="18285714" cy="3580049"/>
            </a:xfrm>
            <a:prstGeom prst="rect">
              <a:avLst/>
            </a:prstGeom>
            <a:grpFill/>
          </p:spPr>
        </p:pic>
      </p:grpSp>
      <p:sp>
        <p:nvSpPr>
          <p:cNvPr id="9" name="Object 5">
            <a:extLst>
              <a:ext uri="{FF2B5EF4-FFF2-40B4-BE49-F238E27FC236}">
                <a16:creationId xmlns:a16="http://schemas.microsoft.com/office/drawing/2014/main" id="{F9E166F5-3630-211D-98D3-D9B03432779D}"/>
              </a:ext>
            </a:extLst>
          </p:cNvPr>
          <p:cNvSpPr txBox="1"/>
          <p:nvPr/>
        </p:nvSpPr>
        <p:spPr>
          <a:xfrm>
            <a:off x="3897554" y="556052"/>
            <a:ext cx="1049060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0" cap="none" spc="-4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8 Heavy" pitchFamily="34" charset="0"/>
                <a:cs typeface="+mn-cs"/>
              </a:rPr>
              <a:t>Customer Personality Analysis - </a:t>
            </a:r>
            <a:r>
              <a:rPr kumimoji="0" lang="en-US" altLang="ko-KR" sz="4800" b="0" i="0" u="none" strike="noStrike" kern="0" cap="none" spc="-4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-Core Dream 8 Heavy" pitchFamily="34" charset="0"/>
                <a:cs typeface="+mn-cs"/>
              </a:rPr>
              <a:t>PCA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2631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CA445BA3-426A-210D-E3F9-21EA525414D6}"/>
              </a:ext>
            </a:extLst>
          </p:cNvPr>
          <p:cNvGrpSpPr/>
          <p:nvPr/>
        </p:nvGrpSpPr>
        <p:grpSpPr>
          <a:xfrm>
            <a:off x="-533400" y="-419100"/>
            <a:ext cx="18976657" cy="11385994"/>
            <a:chOff x="-533400" y="2400300"/>
            <a:chExt cx="18976657" cy="11385994"/>
          </a:xfrm>
        </p:grpSpPr>
        <p:pic>
          <p:nvPicPr>
            <p:cNvPr id="13" name="Object 2">
              <a:extLst>
                <a:ext uri="{FF2B5EF4-FFF2-40B4-BE49-F238E27FC236}">
                  <a16:creationId xmlns:a16="http://schemas.microsoft.com/office/drawing/2014/main" id="{004F4FB9-7263-C227-E04F-B0722B58D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400" y="2400300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031714" y="6046115"/>
            <a:ext cx="6562850" cy="19480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spc="-200" dirty="0">
                <a:solidFill>
                  <a:srgbClr val="00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K-Means</a:t>
            </a:r>
            <a:r>
              <a:rPr lang="ko-KR" altLang="en-US" sz="2800" kern="0" spc="-200" dirty="0">
                <a:solidFill>
                  <a:srgbClr val="00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z="2800" kern="0" spc="-200" dirty="0">
                <a:solidFill>
                  <a:srgbClr val="00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Clustering Algorithm</a:t>
            </a:r>
          </a:p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kern="0" spc="-200" dirty="0">
                <a:solidFill>
                  <a:srgbClr val="00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최적의 </a:t>
            </a:r>
            <a:r>
              <a:rPr lang="en-US" altLang="ko-KR" sz="2800" kern="0" spc="-200" dirty="0">
                <a:solidFill>
                  <a:srgbClr val="00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</a:t>
            </a:r>
            <a:r>
              <a:rPr lang="ko-KR" altLang="en-US" sz="2800" kern="0" spc="-200" dirty="0">
                <a:solidFill>
                  <a:srgbClr val="00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값 탐색</a:t>
            </a:r>
            <a:endParaRPr lang="en-US" sz="2800" kern="0" spc="-200" dirty="0">
              <a:solidFill>
                <a:srgbClr val="000000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kern="0" spc="-200" dirty="0">
                <a:solidFill>
                  <a:srgbClr val="00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</a:t>
            </a:r>
            <a:r>
              <a:rPr lang="ko-KR" altLang="en-US" sz="2800" kern="0" spc="-200" dirty="0">
                <a:solidFill>
                  <a:srgbClr val="00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별 군집 특성 파악</a:t>
            </a:r>
            <a:endParaRPr lang="en-US" altLang="ko-KR" sz="2800" kern="0" spc="-200" dirty="0">
              <a:solidFill>
                <a:srgbClr val="000000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  <p:sp>
        <p:nvSpPr>
          <p:cNvPr id="5" name="Object 11">
            <a:extLst>
              <a:ext uri="{FF2B5EF4-FFF2-40B4-BE49-F238E27FC236}">
                <a16:creationId xmlns:a16="http://schemas.microsoft.com/office/drawing/2014/main" id="{1A0A9052-70C9-7383-79A7-2EC6650C2F01}"/>
              </a:ext>
            </a:extLst>
          </p:cNvPr>
          <p:cNvSpPr txBox="1"/>
          <p:nvPr/>
        </p:nvSpPr>
        <p:spPr>
          <a:xfrm>
            <a:off x="10031714" y="1681590"/>
            <a:ext cx="9061542" cy="21544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800" kern="0" dirty="0">
                <a:solidFill>
                  <a:srgbClr val="5886FF"/>
                </a:solidFill>
                <a:latin typeface="S-Core Dream 8 Heavy" pitchFamily="34" charset="0"/>
                <a:cs typeface="S-Core Dream 8 Heavy" pitchFamily="34" charset="0"/>
              </a:rPr>
              <a:t>03</a:t>
            </a:r>
          </a:p>
          <a:p>
            <a:r>
              <a:rPr lang="en-US" altLang="ko-KR" sz="6600" kern="0" dirty="0">
                <a:solidFill>
                  <a:srgbClr val="000000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  <a:cs typeface="S-Core Dream 8 Heavy" pitchFamily="34" charset="0"/>
              </a:rPr>
              <a:t>Modeling</a:t>
            </a:r>
            <a:endParaRPr lang="en-US" sz="1600" dirty="0"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550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85800" y="308908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6600" kern="0" spc="300" dirty="0">
                <a:solidFill>
                  <a:srgbClr val="3F6BE2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lang="en-US" altLang="ko-KR" sz="6600" spc="300" dirty="0">
              <a:solidFill>
                <a:srgbClr val="3F6BE2"/>
              </a:solidFill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Object 12">
            <a:extLst>
              <a:ext uri="{FF2B5EF4-FFF2-40B4-BE49-F238E27FC236}">
                <a16:creationId xmlns:a16="http://schemas.microsoft.com/office/drawing/2014/main" id="{8F53E911-EDA2-8104-DE5A-AC75BF58C17A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300" dirty="0">
                <a:solidFill>
                  <a:srgbClr val="3F6BE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S-Core Dream 3 Light" pitchFamily="34" charset="0"/>
              </a:rPr>
              <a:t>K-Means Clustering Algorithm</a:t>
            </a:r>
            <a:endParaRPr kumimoji="0" lang="en-US" sz="320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A5FAFE-07AA-68BD-00C1-F28ED186AD45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EF448-3C96-DE94-B427-18CA3AE2093D}"/>
              </a:ext>
            </a:extLst>
          </p:cNvPr>
          <p:cNvSpPr txBox="1"/>
          <p:nvPr/>
        </p:nvSpPr>
        <p:spPr>
          <a:xfrm>
            <a:off x="691896" y="4381241"/>
            <a:ext cx="4356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rgbClr val="3F6BE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 – Means Clustering</a:t>
            </a:r>
            <a:endParaRPr kumimoji="1" lang="ko-Kore-KR" altLang="en-US" sz="2800" dirty="0">
              <a:solidFill>
                <a:srgbClr val="3F6BE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35008E-EE71-EF38-666A-BF480BAA9358}"/>
              </a:ext>
            </a:extLst>
          </p:cNvPr>
          <p:cNvSpPr/>
          <p:nvPr/>
        </p:nvSpPr>
        <p:spPr>
          <a:xfrm rot="5400000" flipH="1">
            <a:off x="2759300" y="3066836"/>
            <a:ext cx="36000" cy="4085003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88210-3488-D38A-6794-B6962D9B9E5A}"/>
              </a:ext>
            </a:extLst>
          </p:cNvPr>
          <p:cNvSpPr txBox="1"/>
          <p:nvPr/>
        </p:nvSpPr>
        <p:spPr>
          <a:xfrm>
            <a:off x="649224" y="6096070"/>
            <a:ext cx="9144000" cy="967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주어진 데이터를 </a:t>
            </a:r>
            <a:r>
              <a:rPr lang="en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개의 클러스터로 묶는 알고리즘</a:t>
            </a:r>
            <a:endParaRPr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각 클러스터와 거리 차이의 분산을 최소화하는 방식으로 동작</a:t>
            </a:r>
            <a:endParaRPr lang="ko-Kore-KR" altLang="en-US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3947A1-D241-D608-F522-62520A33C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3653739"/>
            <a:ext cx="9707880" cy="488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56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85800" y="308908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6600" kern="0" spc="300" dirty="0">
                <a:solidFill>
                  <a:srgbClr val="3F6BE2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lang="en-US" altLang="ko-KR" sz="6600" spc="300" dirty="0">
              <a:solidFill>
                <a:srgbClr val="3F6BE2"/>
              </a:solidFill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Object 12">
            <a:extLst>
              <a:ext uri="{FF2B5EF4-FFF2-40B4-BE49-F238E27FC236}">
                <a16:creationId xmlns:a16="http://schemas.microsoft.com/office/drawing/2014/main" id="{8F53E911-EDA2-8104-DE5A-AC75BF58C17A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300" dirty="0">
                <a:solidFill>
                  <a:srgbClr val="3F6BE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S-Core Dream 3 Light" pitchFamily="34" charset="0"/>
              </a:rPr>
              <a:t>K-Means Clustering Algorithm</a:t>
            </a:r>
            <a:endParaRPr kumimoji="0" lang="en-US" sz="320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A5FAFE-07AA-68BD-00C1-F28ED186AD45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EF448-3C96-DE94-B427-18CA3AE2093D}"/>
              </a:ext>
            </a:extLst>
          </p:cNvPr>
          <p:cNvSpPr txBox="1"/>
          <p:nvPr/>
        </p:nvSpPr>
        <p:spPr>
          <a:xfrm>
            <a:off x="691896" y="4381241"/>
            <a:ext cx="4356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rgbClr val="3F6BE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 – Means Clustering</a:t>
            </a:r>
            <a:endParaRPr kumimoji="1" lang="ko-Kore-KR" altLang="en-US" sz="2800" dirty="0">
              <a:solidFill>
                <a:srgbClr val="3F6BE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35008E-EE71-EF38-666A-BF480BAA9358}"/>
              </a:ext>
            </a:extLst>
          </p:cNvPr>
          <p:cNvSpPr/>
          <p:nvPr/>
        </p:nvSpPr>
        <p:spPr>
          <a:xfrm rot="5400000" flipH="1">
            <a:off x="2759300" y="3066836"/>
            <a:ext cx="36000" cy="4085003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88210-3488-D38A-6794-B6962D9B9E5A}"/>
              </a:ext>
            </a:extLst>
          </p:cNvPr>
          <p:cNvSpPr txBox="1"/>
          <p:nvPr/>
        </p:nvSpPr>
        <p:spPr>
          <a:xfrm>
            <a:off x="685800" y="5928737"/>
            <a:ext cx="9144000" cy="2810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altLang="ko-Kore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get_dummies</a:t>
            </a:r>
            <a:r>
              <a:rPr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ore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  <a:r>
              <a:rPr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이용하여 범주형 변수 </a:t>
            </a:r>
            <a:r>
              <a:rPr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가변수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생성</a:t>
            </a:r>
            <a:endParaRPr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endParaRPr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StandardScaler</a:t>
            </a:r>
            <a:r>
              <a:rPr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 연속형 변수 스케일링</a:t>
            </a:r>
            <a:endParaRPr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Kmeans</a:t>
            </a:r>
            <a:r>
              <a:rPr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 </a:t>
            </a:r>
            <a:r>
              <a:rPr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k-means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모델 생성 및 데이터에 </a:t>
            </a:r>
            <a:r>
              <a:rPr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fit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ko-Kore-KR" altLang="en-US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4" name="그림 3" descr="텍스트, 게이지, 장치이(가) 표시된 사진&#10;&#10;자동 생성된 설명">
            <a:extLst>
              <a:ext uri="{FF2B5EF4-FFF2-40B4-BE49-F238E27FC236}">
                <a16:creationId xmlns:a16="http://schemas.microsoft.com/office/drawing/2014/main" id="{D19F90EC-367C-B1AD-237E-C03811ED4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000" y="4610100"/>
            <a:ext cx="1036200" cy="36864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E07B69-ACC3-566F-A39C-1FCD53DB2FC9}"/>
              </a:ext>
            </a:extLst>
          </p:cNvPr>
          <p:cNvSpPr txBox="1"/>
          <p:nvPr/>
        </p:nvSpPr>
        <p:spPr>
          <a:xfrm>
            <a:off x="11365200" y="8572500"/>
            <a:ext cx="311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K-Means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 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Clustering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시킨 결과</a:t>
            </a:r>
            <a:endParaRPr kumimoji="1" lang="ko-Kore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558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85800" y="308908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6600" kern="0" spc="300" dirty="0">
                <a:solidFill>
                  <a:srgbClr val="3F6BE2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lang="en-US" altLang="ko-KR" sz="6600" spc="300" dirty="0">
              <a:solidFill>
                <a:srgbClr val="3F6BE2"/>
              </a:solidFill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Object 12">
            <a:extLst>
              <a:ext uri="{FF2B5EF4-FFF2-40B4-BE49-F238E27FC236}">
                <a16:creationId xmlns:a16="http://schemas.microsoft.com/office/drawing/2014/main" id="{8F53E911-EDA2-8104-DE5A-AC75BF58C17A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최적의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값 탐색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–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기존 데이터</a:t>
            </a:r>
            <a:endParaRPr kumimoji="0" lang="en-US" sz="320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A5FAFE-07AA-68BD-00C1-F28ED186AD45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484360-D5EB-C802-92E7-9D111DC41943}"/>
              </a:ext>
            </a:extLst>
          </p:cNvPr>
          <p:cNvSpPr txBox="1"/>
          <p:nvPr/>
        </p:nvSpPr>
        <p:spPr>
          <a:xfrm>
            <a:off x="591922" y="2928021"/>
            <a:ext cx="4356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Silhouette Method</a:t>
            </a:r>
            <a:endParaRPr kumimoji="1" lang="ko-Kore-KR" altLang="en-US" sz="2800" dirty="0">
              <a:solidFill>
                <a:srgbClr val="3F6BE2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C90051-E0A9-0438-F5AB-A99B9EDDE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95900"/>
            <a:ext cx="7772400" cy="420847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A0D7DB-AF68-F40C-8C6D-5E0D298D4D2C}"/>
              </a:ext>
            </a:extLst>
          </p:cNvPr>
          <p:cNvSpPr/>
          <p:nvPr/>
        </p:nvSpPr>
        <p:spPr>
          <a:xfrm rot="5400000" flipH="1">
            <a:off x="2652999" y="1657412"/>
            <a:ext cx="36000" cy="4085003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F98A52-FAD8-D6CA-D6C7-24FE7250FEF0}"/>
              </a:ext>
            </a:extLst>
          </p:cNvPr>
          <p:cNvSpPr txBox="1"/>
          <p:nvPr/>
        </p:nvSpPr>
        <p:spPr>
          <a:xfrm>
            <a:off x="628496" y="3980198"/>
            <a:ext cx="16592704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한 점이 다른 군집에 비해 자신의 군집과 얼마나 유사한지를 측정하여</a:t>
            </a:r>
            <a:r>
              <a:rPr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(</a:t>
            </a:r>
            <a:r>
              <a:rPr lang="en-US" altLang="ko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Silhouettee</a:t>
            </a:r>
            <a:r>
              <a:rPr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Score),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그 값이 가장 높은 </a:t>
            </a:r>
            <a:r>
              <a:rPr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</a:t>
            </a:r>
            <a:r>
              <a:rPr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선택하는 방법</a:t>
            </a:r>
            <a:endParaRPr lang="ko-Kore-KR" altLang="en-US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BA5A3A-16AD-29A5-1406-6CBB6B3C82F6}"/>
              </a:ext>
            </a:extLst>
          </p:cNvPr>
          <p:cNvSpPr txBox="1"/>
          <p:nvPr/>
        </p:nvSpPr>
        <p:spPr>
          <a:xfrm>
            <a:off x="8458200" y="6873510"/>
            <a:ext cx="9144000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실루엣 스코어가 가장 높았던 </a:t>
            </a:r>
            <a:r>
              <a:rPr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는</a:t>
            </a:r>
            <a:r>
              <a:rPr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2 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였으며</a:t>
            </a:r>
            <a:r>
              <a:rPr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k=4</a:t>
            </a:r>
            <a:r>
              <a:rPr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기점으로 급격한 감소를 보임 </a:t>
            </a:r>
            <a:endParaRPr lang="ko-Kore-KR" altLang="en-US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0D3EEE-7CCF-D247-79FE-903B064604E1}"/>
              </a:ext>
            </a:extLst>
          </p:cNvPr>
          <p:cNvSpPr/>
          <p:nvPr/>
        </p:nvSpPr>
        <p:spPr>
          <a:xfrm>
            <a:off x="1143000" y="5448300"/>
            <a:ext cx="1035298" cy="3855697"/>
          </a:xfrm>
          <a:prstGeom prst="rect">
            <a:avLst/>
          </a:prstGeom>
          <a:solidFill>
            <a:srgbClr val="FFFF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0991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85800" y="308908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6600" kern="0" spc="300" dirty="0">
                <a:solidFill>
                  <a:srgbClr val="3F6BE2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lang="en-US" altLang="ko-KR" sz="6600" spc="300" dirty="0">
              <a:solidFill>
                <a:srgbClr val="3F6BE2"/>
              </a:solidFill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Object 12">
            <a:extLst>
              <a:ext uri="{FF2B5EF4-FFF2-40B4-BE49-F238E27FC236}">
                <a16:creationId xmlns:a16="http://schemas.microsoft.com/office/drawing/2014/main" id="{8F53E911-EDA2-8104-DE5A-AC75BF58C17A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최적의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값 탐색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–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기존 데이터</a:t>
            </a:r>
            <a:endParaRPr kumimoji="0" lang="en-US" sz="320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A5FAFE-07AA-68BD-00C1-F28ED186AD45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EF448-3C96-DE94-B427-18CA3AE2093D}"/>
              </a:ext>
            </a:extLst>
          </p:cNvPr>
          <p:cNvSpPr txBox="1"/>
          <p:nvPr/>
        </p:nvSpPr>
        <p:spPr>
          <a:xfrm>
            <a:off x="726948" y="2933700"/>
            <a:ext cx="4356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Elbow Method</a:t>
            </a:r>
            <a:endParaRPr kumimoji="1" lang="ko-Kore-KR" altLang="en-US" sz="2800" dirty="0">
              <a:solidFill>
                <a:srgbClr val="3F6BE2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35008E-EE71-EF38-666A-BF480BAA9358}"/>
              </a:ext>
            </a:extLst>
          </p:cNvPr>
          <p:cNvSpPr/>
          <p:nvPr/>
        </p:nvSpPr>
        <p:spPr>
          <a:xfrm rot="5400000" flipH="1">
            <a:off x="2794352" y="1619295"/>
            <a:ext cx="36000" cy="4085003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D23EF91-38BB-0051-8E0E-D7DE49D95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4" y="5501754"/>
            <a:ext cx="7772400" cy="4141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BAAA63-3EAB-E34C-2FB3-7320D978E2BF}"/>
              </a:ext>
            </a:extLst>
          </p:cNvPr>
          <p:cNvSpPr txBox="1"/>
          <p:nvPr/>
        </p:nvSpPr>
        <p:spPr>
          <a:xfrm>
            <a:off x="726948" y="3918861"/>
            <a:ext cx="12150852" cy="1343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각 </a:t>
            </a:r>
            <a:r>
              <a:rPr lang="en" altLang="ko-Kore-KR" sz="2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</a:t>
            </a:r>
            <a:r>
              <a:rPr lang="ko-KR" altLang="en-US" sz="2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개의 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군집의 </a:t>
            </a:r>
            <a:r>
              <a:rPr lang="ko-KR" altLang="en-US" sz="2000" dirty="0">
                <a:solidFill>
                  <a:srgbClr val="3F6BE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*</a:t>
            </a:r>
            <a:r>
              <a:rPr lang="en" altLang="ko-Kore-KR" sz="2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WSS</a:t>
            </a:r>
            <a:r>
              <a:rPr lang="ko-KR" altLang="en-US" sz="2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거리를 구하여</a:t>
            </a:r>
            <a:r>
              <a:rPr lang="en-US" altLang="ko-KR" sz="2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z="2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짧은 </a:t>
            </a:r>
            <a:r>
              <a:rPr lang="en-US" altLang="ko-KR" sz="2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WSS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값이 급격히 떨어지는 구간을 </a:t>
            </a:r>
            <a:r>
              <a:rPr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</a:t>
            </a:r>
            <a:r>
              <a:rPr lang="ko-KR" altLang="en-US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선택한다</a:t>
            </a:r>
            <a:r>
              <a:rPr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ore-KR" altLang="en-US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effectLst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5EE46-607A-AAD4-08CD-2328697F3987}"/>
              </a:ext>
            </a:extLst>
          </p:cNvPr>
          <p:cNvSpPr txBox="1"/>
          <p:nvPr/>
        </p:nvSpPr>
        <p:spPr>
          <a:xfrm>
            <a:off x="8839200" y="6930743"/>
            <a:ext cx="9144000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급격히 떨어지는 구간이 완만하여</a:t>
            </a:r>
            <a:r>
              <a:rPr lang="en-US" altLang="ko-KR" sz="20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(k=2 ~ k=4),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값을 하나로 결정 짓지 못하였음</a:t>
            </a:r>
            <a:r>
              <a:rPr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r>
              <a: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24DCA2-8CA9-1796-0D86-85E69F5169F1}"/>
              </a:ext>
            </a:extLst>
          </p:cNvPr>
          <p:cNvSpPr txBox="1"/>
          <p:nvPr/>
        </p:nvSpPr>
        <p:spPr>
          <a:xfrm>
            <a:off x="769850" y="4533900"/>
            <a:ext cx="9144000" cy="379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F6BE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* </a:t>
            </a:r>
            <a:r>
              <a:rPr lang="en" altLang="ko-Kore-KR" sz="14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WSS(Within-Cluster-Sum of Squared) : </a:t>
            </a:r>
            <a:r>
              <a:rPr lang="ko-KR" altLang="en-US" sz="14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군집의 중심점에서 각 군집에 속한 데이터들의 거리를 다 합친 것</a:t>
            </a:r>
            <a:endParaRPr lang="en-US" altLang="ko-KR" sz="1400" dirty="0">
              <a:effectLst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B0C4B5-544B-6088-ACB2-02ED61B3F18E}"/>
              </a:ext>
            </a:extLst>
          </p:cNvPr>
          <p:cNvSpPr/>
          <p:nvPr/>
        </p:nvSpPr>
        <p:spPr>
          <a:xfrm>
            <a:off x="1875504" y="5545777"/>
            <a:ext cx="1035298" cy="3855697"/>
          </a:xfrm>
          <a:prstGeom prst="rect">
            <a:avLst/>
          </a:prstGeom>
          <a:solidFill>
            <a:srgbClr val="FFFF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4DA9B3-4F1A-EF10-E514-6396D780E9F4}"/>
              </a:ext>
            </a:extLst>
          </p:cNvPr>
          <p:cNvSpPr txBox="1"/>
          <p:nvPr/>
        </p:nvSpPr>
        <p:spPr>
          <a:xfrm>
            <a:off x="12192000" y="8872835"/>
            <a:ext cx="539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ore-KR" sz="2400" dirty="0">
                <a:solidFill>
                  <a:srgbClr val="3F6BE2"/>
                </a:solidFill>
                <a:highlight>
                  <a:srgbClr val="DEDD1E"/>
                </a:highlight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</a:t>
            </a:r>
            <a:r>
              <a:rPr lang="ko-KR" altLang="en-US" sz="2400" dirty="0">
                <a:solidFill>
                  <a:srgbClr val="3F6BE2"/>
                </a:solidFill>
                <a:highlight>
                  <a:srgbClr val="DEDD1E"/>
                </a:highlight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 값을 </a:t>
            </a:r>
            <a:r>
              <a:rPr lang="en-US" altLang="ko-KR" sz="2400" dirty="0">
                <a:solidFill>
                  <a:srgbClr val="3F6BE2"/>
                </a:solidFill>
                <a:highlight>
                  <a:srgbClr val="DEDD1E"/>
                </a:highlight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2,3,4</a:t>
            </a:r>
            <a:r>
              <a:rPr lang="ko-KR" altLang="en-US" sz="2400" dirty="0">
                <a:solidFill>
                  <a:srgbClr val="3F6BE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 </a:t>
            </a:r>
            <a:r>
              <a:rPr lang="ko-KR" altLang="en-US" sz="2400" dirty="0" err="1">
                <a:solidFill>
                  <a:srgbClr val="3F6BE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간주려</a:t>
            </a:r>
            <a:r>
              <a:rPr lang="ko-KR" altLang="en-US" sz="2400" dirty="0">
                <a:solidFill>
                  <a:srgbClr val="3F6BE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분석을 시행</a:t>
            </a:r>
            <a:endParaRPr lang="ko-KR" altLang="en-US" sz="2400" dirty="0">
              <a:solidFill>
                <a:srgbClr val="3F6BE2"/>
              </a:solidFill>
              <a:effectLst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F80C7D-E569-1B74-C635-69A6495A532B}"/>
              </a:ext>
            </a:extLst>
          </p:cNvPr>
          <p:cNvSpPr/>
          <p:nvPr/>
        </p:nvSpPr>
        <p:spPr>
          <a:xfrm rot="5400000">
            <a:off x="13984092" y="6170808"/>
            <a:ext cx="36000" cy="6820584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46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031714" y="1681590"/>
            <a:ext cx="9061542" cy="21852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800" kern="0" spc="-500" dirty="0">
                <a:solidFill>
                  <a:srgbClr val="5886FF"/>
                </a:solidFill>
                <a:latin typeface="S-Core Dream 8 Heavy" pitchFamily="34" charset="0"/>
              </a:rPr>
              <a:t>01</a:t>
            </a:r>
          </a:p>
          <a:p>
            <a:r>
              <a:rPr lang="ko-KR" altLang="en-US" sz="6600" kern="0" spc="-500" dirty="0">
                <a:solidFill>
                  <a:srgbClr val="000000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주제 및 데이터</a:t>
            </a:r>
            <a:r>
              <a:rPr lang="en-US" sz="6600" kern="0" spc="-500" dirty="0">
                <a:solidFill>
                  <a:srgbClr val="000000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 </a:t>
            </a:r>
            <a:r>
              <a:rPr lang="ko-KR" altLang="en-US" sz="6600" kern="0" spc="-500" dirty="0">
                <a:solidFill>
                  <a:srgbClr val="000000"/>
                </a:solidFill>
                <a:latin typeface="S-Core Dream 8 Heavy" pitchFamily="34" charset="0"/>
                <a:ea typeface="S-Core Dream 8 Heavy" panose="020B0903030302020204" pitchFamily="34" charset="-127"/>
              </a:rPr>
              <a:t>설명</a:t>
            </a:r>
            <a:endParaRPr lang="en-US" sz="6600" kern="0" spc="-500" dirty="0">
              <a:solidFill>
                <a:srgbClr val="000000"/>
              </a:solidFill>
              <a:latin typeface="S-Core Dream 8 Heavy" pitchFamily="34" charset="0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85800" y="308908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6600" kern="0" spc="300" dirty="0">
                <a:solidFill>
                  <a:srgbClr val="3F6BE2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lang="en-US" altLang="ko-KR" sz="6600" spc="300" dirty="0">
              <a:solidFill>
                <a:srgbClr val="3F6BE2"/>
              </a:solidFill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Object 12">
            <a:extLst>
              <a:ext uri="{FF2B5EF4-FFF2-40B4-BE49-F238E27FC236}">
                <a16:creationId xmlns:a16="http://schemas.microsoft.com/office/drawing/2014/main" id="{8F53E911-EDA2-8104-DE5A-AC75BF58C17A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최적의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값 탐색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–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PCA 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데이터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(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참고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)</a:t>
            </a:r>
            <a:endParaRPr kumimoji="0" lang="en-US" sz="320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A5FAFE-07AA-68BD-00C1-F28ED186AD45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95D25A-D6DB-15BD-9BF0-183EA0FF4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3" y="4076700"/>
            <a:ext cx="7772400" cy="414113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7DF8DB4-A2DC-E7CC-CB0C-9BE1F539B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133" y="4025002"/>
            <a:ext cx="7924800" cy="42426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2CBE9B-4BAE-097B-E5E8-9C9AFEEADF3C}"/>
              </a:ext>
            </a:extLst>
          </p:cNvPr>
          <p:cNvSpPr txBox="1"/>
          <p:nvPr/>
        </p:nvSpPr>
        <p:spPr>
          <a:xfrm>
            <a:off x="726948" y="2933700"/>
            <a:ext cx="4356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Elbow Method</a:t>
            </a:r>
            <a:endParaRPr kumimoji="1" lang="ko-Kore-KR" altLang="en-US" sz="2800" dirty="0">
              <a:solidFill>
                <a:srgbClr val="3F6BE2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1E6B6D-D52D-5F50-112C-6AADD4B4127A}"/>
              </a:ext>
            </a:extLst>
          </p:cNvPr>
          <p:cNvSpPr/>
          <p:nvPr/>
        </p:nvSpPr>
        <p:spPr>
          <a:xfrm rot="5400000" flipH="1">
            <a:off x="2794352" y="1619295"/>
            <a:ext cx="36000" cy="4085003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5E2D1-9928-E9AA-B16A-389046018BE7}"/>
              </a:ext>
            </a:extLst>
          </p:cNvPr>
          <p:cNvSpPr txBox="1"/>
          <p:nvPr/>
        </p:nvSpPr>
        <p:spPr>
          <a:xfrm>
            <a:off x="9829800" y="3020080"/>
            <a:ext cx="4356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Silhouette Method</a:t>
            </a:r>
            <a:endParaRPr kumimoji="1" lang="ko-Kore-KR" altLang="en-US" sz="2800" dirty="0">
              <a:solidFill>
                <a:srgbClr val="3F6BE2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7B6B47-5724-5018-7095-9260F9D560FD}"/>
              </a:ext>
            </a:extLst>
          </p:cNvPr>
          <p:cNvSpPr/>
          <p:nvPr/>
        </p:nvSpPr>
        <p:spPr>
          <a:xfrm rot="5400000" flipH="1">
            <a:off x="11890877" y="1667324"/>
            <a:ext cx="36000" cy="4085003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64F217-4E5D-92F5-0DE3-8C23E7BD5C5C}"/>
              </a:ext>
            </a:extLst>
          </p:cNvPr>
          <p:cNvSpPr txBox="1"/>
          <p:nvPr/>
        </p:nvSpPr>
        <p:spPr>
          <a:xfrm>
            <a:off x="5791200" y="8749853"/>
            <a:ext cx="9144000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기존 데이터의 결과와 비슷한 모습을 띠었음</a:t>
            </a:r>
            <a:endParaRPr lang="ko-Kore-KR" altLang="en-US" sz="2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679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85800" y="308908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6600" kern="0" spc="300" dirty="0">
                <a:solidFill>
                  <a:srgbClr val="3F6BE2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lang="en-US" altLang="ko-KR" sz="6600" spc="300" dirty="0">
              <a:solidFill>
                <a:srgbClr val="3F6BE2"/>
              </a:solidFill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Object 12">
            <a:extLst>
              <a:ext uri="{FF2B5EF4-FFF2-40B4-BE49-F238E27FC236}">
                <a16:creationId xmlns:a16="http://schemas.microsoft.com/office/drawing/2014/main" id="{8F53E911-EDA2-8104-DE5A-AC75BF58C17A}"/>
              </a:ext>
            </a:extLst>
          </p:cNvPr>
          <p:cNvSpPr txBox="1"/>
          <p:nvPr/>
        </p:nvSpPr>
        <p:spPr>
          <a:xfrm>
            <a:off x="685800" y="1512249"/>
            <a:ext cx="89916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PCA 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데이터로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k-means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실행 결과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(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참고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)</a:t>
            </a:r>
            <a:endParaRPr kumimoji="0" lang="en-US" sz="320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A5FAFE-07AA-68BD-00C1-F28ED186AD45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390265-48E1-6396-2E25-653895D1D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619500"/>
            <a:ext cx="5016500" cy="4470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BBDDDE-9883-92FC-563A-9CFDEAAA8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333" y="3587268"/>
            <a:ext cx="5016500" cy="447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650E81-AF16-E8BC-E581-6FF2DEF9F0F3}"/>
              </a:ext>
            </a:extLst>
          </p:cNvPr>
          <p:cNvSpPr txBox="1"/>
          <p:nvPr/>
        </p:nvSpPr>
        <p:spPr>
          <a:xfrm>
            <a:off x="-1377950" y="8514868"/>
            <a:ext cx="9144000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저차원</a:t>
            </a:r>
            <a:r>
              <a:rPr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성분 </a:t>
            </a:r>
            <a:r>
              <a:rPr lang="en-US" altLang="ko-KR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(PC1, PC2)</a:t>
            </a:r>
            <a:r>
              <a:rPr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로 분석을 하면</a:t>
            </a:r>
            <a:endParaRPr lang="en-US" altLang="ko-KR" sz="20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군집이 굉장히 잘 나뉘어진 걸 볼 수 있으나</a:t>
            </a:r>
            <a:r>
              <a:rPr lang="en-US" altLang="ko-KR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,</a:t>
            </a:r>
            <a:r>
              <a:rPr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 </a:t>
            </a:r>
            <a:endParaRPr lang="en-US" altLang="ko-KR" sz="20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B0EC6-2416-24C9-773A-0EE9DB7C1C8F}"/>
              </a:ext>
            </a:extLst>
          </p:cNvPr>
          <p:cNvSpPr txBox="1"/>
          <p:nvPr/>
        </p:nvSpPr>
        <p:spPr>
          <a:xfrm>
            <a:off x="3820583" y="8513344"/>
            <a:ext cx="9144000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고차원 성분 </a:t>
            </a:r>
            <a:r>
              <a:rPr lang="en-US" altLang="ko-KR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(PC5, PC6) </a:t>
            </a:r>
            <a:r>
              <a:rPr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로 분석을 할수록</a:t>
            </a:r>
            <a:endParaRPr lang="en-US" altLang="ko-KR" sz="20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군집이 잘 나뉘지 않는 양상을 보임</a:t>
            </a:r>
            <a:endParaRPr lang="en-US" altLang="ko-KR" sz="20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E20A10-C6E5-5418-2B7F-DA1048E799C7}"/>
              </a:ext>
            </a:extLst>
          </p:cNvPr>
          <p:cNvSpPr txBox="1"/>
          <p:nvPr/>
        </p:nvSpPr>
        <p:spPr>
          <a:xfrm>
            <a:off x="10033406" y="5524500"/>
            <a:ext cx="9144000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또한</a:t>
            </a:r>
            <a:r>
              <a:rPr lang="en-US" altLang="ko-KR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,</a:t>
            </a:r>
            <a:r>
              <a:rPr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lang="en-US" altLang="ko-KR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PCA</a:t>
            </a:r>
            <a:r>
              <a:rPr lang="ko-KR" altLang="en-US" sz="2000" dirty="0" err="1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를</a:t>
            </a:r>
            <a:r>
              <a:rPr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시킨 변수들로는</a:t>
            </a:r>
            <a:endParaRPr lang="en-US" altLang="ko-KR" sz="20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3F6BE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군집화 결과의 해석이 어렵다</a:t>
            </a:r>
            <a:r>
              <a:rPr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는 한계점이 있었음</a:t>
            </a:r>
            <a:endParaRPr lang="en-US" altLang="ko-KR" sz="20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062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FD05358-1B8A-7B66-790D-95B184626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60" y="3738156"/>
            <a:ext cx="8683487" cy="60373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757514-FD2D-94DA-9D09-D15165C3D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799" y="4058815"/>
            <a:ext cx="5257800" cy="1643063"/>
          </a:xfrm>
          <a:prstGeom prst="rect">
            <a:avLst/>
          </a:prstGeom>
        </p:spPr>
      </p:pic>
      <p:sp>
        <p:nvSpPr>
          <p:cNvPr id="11" name="Object 12">
            <a:extLst>
              <a:ext uri="{FF2B5EF4-FFF2-40B4-BE49-F238E27FC236}">
                <a16:creationId xmlns:a16="http://schemas.microsoft.com/office/drawing/2014/main" id="{721B49B8-DDE9-6CF4-A1F6-B7215B3F5084}"/>
              </a:ext>
            </a:extLst>
          </p:cNvPr>
          <p:cNvSpPr txBox="1"/>
          <p:nvPr/>
        </p:nvSpPr>
        <p:spPr>
          <a:xfrm>
            <a:off x="9829799" y="6279792"/>
            <a:ext cx="297180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kern="0" spc="3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그룹 </a:t>
            </a:r>
            <a:r>
              <a:rPr lang="en-US" altLang="ko-KR" sz="2500" kern="0" spc="3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 : 1123</a:t>
            </a:r>
            <a:r>
              <a:rPr lang="ko-KR" altLang="en-US" sz="2500" kern="0" spc="3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명</a:t>
            </a:r>
            <a:endParaRPr lang="en-US" altLang="ko-KR" sz="2500" kern="0" spc="3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그룹 </a:t>
            </a:r>
            <a:r>
              <a:rPr lang="en-US" altLang="ko-KR" sz="2500" kern="0" spc="3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r>
              <a:rPr kumimoji="0" lang="en-US" altLang="ko-KR" sz="2500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: 1082</a:t>
            </a:r>
            <a:r>
              <a:rPr kumimoji="0" lang="ko-KR" altLang="en-US" sz="2500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명</a:t>
            </a:r>
            <a:endParaRPr kumimoji="0" lang="en-US" sz="250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221055B-1445-6578-44B2-BE5950DA9119}"/>
              </a:ext>
            </a:extLst>
          </p:cNvPr>
          <p:cNvSpPr txBox="1"/>
          <p:nvPr/>
        </p:nvSpPr>
        <p:spPr>
          <a:xfrm>
            <a:off x="713461" y="340549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6600" kern="0" spc="300" dirty="0">
                <a:solidFill>
                  <a:srgbClr val="3F6BE2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lang="en-US" altLang="ko-KR" sz="6600" spc="300" dirty="0">
              <a:solidFill>
                <a:srgbClr val="3F6BE2"/>
              </a:solidFill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9CC603BC-CDD8-67A1-B973-5766ED0C817F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별 군집 특성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;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k=2</a:t>
            </a:r>
            <a:endParaRPr kumimoji="0" lang="en-US" sz="320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547C9C-BA83-5917-7B04-50B34E17A470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92B85F-418D-B56A-72DE-7F1D7C27588F}"/>
              </a:ext>
            </a:extLst>
          </p:cNvPr>
          <p:cNvSpPr txBox="1"/>
          <p:nvPr/>
        </p:nvSpPr>
        <p:spPr>
          <a:xfrm>
            <a:off x="670560" y="2667773"/>
            <a:ext cx="6024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1. </a:t>
            </a:r>
            <a:r>
              <a:rPr kumimoji="1" lang="ko-KR" altLang="en-US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그룹별 분포</a:t>
            </a:r>
            <a:endParaRPr kumimoji="1" lang="ko-Kore-KR" altLang="en-US" dirty="0">
              <a:solidFill>
                <a:srgbClr val="3F6BE2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786BB4-A4F0-6FFA-3C98-239B6BCBA5EE}"/>
              </a:ext>
            </a:extLst>
          </p:cNvPr>
          <p:cNvSpPr/>
          <p:nvPr/>
        </p:nvSpPr>
        <p:spPr>
          <a:xfrm rot="5400000" flipH="1">
            <a:off x="3686196" y="395416"/>
            <a:ext cx="36000" cy="5981472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0339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5">
            <a:extLst>
              <a:ext uri="{FF2B5EF4-FFF2-40B4-BE49-F238E27FC236}">
                <a16:creationId xmlns:a16="http://schemas.microsoft.com/office/drawing/2014/main" id="{CD32DB42-538B-E3DF-6998-9AC7B22A41B6}"/>
              </a:ext>
            </a:extLst>
          </p:cNvPr>
          <p:cNvSpPr txBox="1"/>
          <p:nvPr/>
        </p:nvSpPr>
        <p:spPr>
          <a:xfrm>
            <a:off x="713461" y="340549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6600" kern="0" spc="300" dirty="0">
                <a:solidFill>
                  <a:srgbClr val="3F6BE2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lang="en-US" altLang="ko-KR" sz="6600" spc="300" dirty="0">
              <a:solidFill>
                <a:srgbClr val="3F6BE2"/>
              </a:solidFill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721B49B8-DDE9-6CF4-A1F6-B7215B3F5084}"/>
              </a:ext>
            </a:extLst>
          </p:cNvPr>
          <p:cNvSpPr txBox="1"/>
          <p:nvPr/>
        </p:nvSpPr>
        <p:spPr>
          <a:xfrm>
            <a:off x="10138229" y="4823478"/>
            <a:ext cx="7086600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0" i="0" dirty="0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Income </a:t>
            </a:r>
            <a:r>
              <a:rPr lang="en-US" altLang="ko-KR" sz="2800" dirty="0">
                <a:solidFill>
                  <a:srgbClr val="21212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&lt;</a:t>
            </a:r>
            <a:r>
              <a:rPr lang="ko-KR" altLang="en-US" sz="2800" b="0" i="0" dirty="0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2800" b="0" i="0" dirty="0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50000</a:t>
            </a:r>
            <a:r>
              <a:rPr lang="ko-KR" altLang="en-US" sz="2800" b="0" i="0" dirty="0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2800" b="0" i="0" dirty="0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</a:t>
            </a:r>
            <a:r>
              <a:rPr lang="ko-KR" altLang="en-US" sz="2800" b="0" i="0" dirty="0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그룹 </a:t>
            </a:r>
            <a:r>
              <a:rPr lang="en-US" altLang="ko-KR" sz="2800" b="0" i="0" dirty="0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ko-KR" altLang="en-US" sz="2800" b="0" i="0" dirty="0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 sz="2800" b="0" i="0" dirty="0">
              <a:solidFill>
                <a:srgbClr val="212121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srgbClr val="21212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Income &gt; </a:t>
            </a:r>
            <a:r>
              <a:rPr lang="en-US" altLang="ko-KR" sz="2800" b="0" i="0" dirty="0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50000</a:t>
            </a:r>
            <a:r>
              <a:rPr lang="ko-KR" altLang="en-US" sz="2800" dirty="0">
                <a:solidFill>
                  <a:srgbClr val="21212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2800" dirty="0">
                <a:solidFill>
                  <a:srgbClr val="21212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</a:t>
            </a:r>
            <a:r>
              <a:rPr lang="ko-KR" altLang="en-US" sz="2800" b="0" i="0" dirty="0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그룹 </a:t>
            </a:r>
            <a:r>
              <a:rPr lang="en-US" altLang="ko-KR" sz="2800" b="0" i="0" dirty="0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dirty="0">
              <a:solidFill>
                <a:srgbClr val="21212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srgbClr val="21212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 &lt; </a:t>
            </a:r>
            <a:r>
              <a:rPr lang="en-US" altLang="ko-KR" sz="2800" dirty="0" err="1">
                <a:solidFill>
                  <a:srgbClr val="21212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totalmntspent</a:t>
            </a:r>
            <a:r>
              <a:rPr lang="en-US" altLang="ko-KR" sz="2800" dirty="0">
                <a:solidFill>
                  <a:srgbClr val="21212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&lt; 800 : </a:t>
            </a:r>
            <a:r>
              <a:rPr lang="ko-KR" altLang="en-US" sz="2800" dirty="0">
                <a:solidFill>
                  <a:srgbClr val="21212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그룹</a:t>
            </a:r>
            <a:r>
              <a:rPr lang="en-US" altLang="ko-KR" sz="2800" dirty="0">
                <a:solidFill>
                  <a:srgbClr val="21212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0" i="0" dirty="0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 &lt; </a:t>
            </a:r>
            <a:r>
              <a:rPr lang="en-US" altLang="ko-KR" sz="2800" b="0" i="0" dirty="0" err="1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totalmntspent</a:t>
            </a:r>
            <a:r>
              <a:rPr lang="en-US" altLang="ko-KR" sz="2800" b="0" i="0" dirty="0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&lt; 2500: </a:t>
            </a:r>
            <a:r>
              <a:rPr lang="ko-KR" altLang="en-US" sz="2800" b="0" i="0" dirty="0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그룹</a:t>
            </a:r>
            <a:r>
              <a:rPr lang="en-US" altLang="ko-KR" sz="2800" b="0" i="0" dirty="0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endParaRPr kumimoji="0" lang="en-US" sz="250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195184-E90D-D13C-A264-625E93A9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9" y="3610068"/>
            <a:ext cx="9352722" cy="6325900"/>
          </a:xfrm>
          <a:prstGeom prst="rect">
            <a:avLst/>
          </a:prstGeom>
        </p:spPr>
      </p:pic>
      <p:sp>
        <p:nvSpPr>
          <p:cNvPr id="10" name="Object 12">
            <a:extLst>
              <a:ext uri="{FF2B5EF4-FFF2-40B4-BE49-F238E27FC236}">
                <a16:creationId xmlns:a16="http://schemas.microsoft.com/office/drawing/2014/main" id="{EB83E24C-127B-F3B0-181F-756B2376D892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별 군집 특성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;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k=2</a:t>
            </a:r>
            <a:endParaRPr kumimoji="0" lang="en-US" sz="320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8D1543-DBD5-DA02-DD55-7F10A73D4E6F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421D3E-D960-D51D-EE3F-9A61600D8496}"/>
              </a:ext>
            </a:extLst>
          </p:cNvPr>
          <p:cNvSpPr txBox="1"/>
          <p:nvPr/>
        </p:nvSpPr>
        <p:spPr>
          <a:xfrm>
            <a:off x="670560" y="2667773"/>
            <a:ext cx="6024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2. </a:t>
            </a:r>
            <a:r>
              <a:rPr kumimoji="1" lang="en-US" altLang="ko-KR" sz="2800" dirty="0" err="1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TotalMntSpent</a:t>
            </a:r>
            <a:r>
              <a:rPr kumimoji="1" lang="ko-KR" altLang="en-US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 따른 </a:t>
            </a:r>
            <a:r>
              <a:rPr kumimoji="1" lang="en-US" altLang="ko-KR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Income</a:t>
            </a:r>
            <a:endParaRPr kumimoji="1" lang="ko-Kore-KR" altLang="en-US" dirty="0">
              <a:solidFill>
                <a:srgbClr val="3F6BE2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A2C736-E8C9-9A43-38C8-EDC5F826144B}"/>
              </a:ext>
            </a:extLst>
          </p:cNvPr>
          <p:cNvSpPr/>
          <p:nvPr/>
        </p:nvSpPr>
        <p:spPr>
          <a:xfrm rot="5400000" flipH="1">
            <a:off x="3686196" y="395416"/>
            <a:ext cx="36000" cy="5981472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8839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2">
            <a:extLst>
              <a:ext uri="{FF2B5EF4-FFF2-40B4-BE49-F238E27FC236}">
                <a16:creationId xmlns:a16="http://schemas.microsoft.com/office/drawing/2014/main" id="{721B49B8-DDE9-6CF4-A1F6-B7215B3F5084}"/>
              </a:ext>
            </a:extLst>
          </p:cNvPr>
          <p:cNvSpPr txBox="1"/>
          <p:nvPr/>
        </p:nvSpPr>
        <p:spPr>
          <a:xfrm>
            <a:off x="11905818" y="8765680"/>
            <a:ext cx="440966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3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그룹을 나누는데</a:t>
            </a:r>
            <a:endParaRPr lang="en-US" altLang="ko-KR" sz="2000" spc="3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3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Age</a:t>
            </a:r>
            <a:r>
              <a:rPr lang="ko-KR" altLang="en-US" sz="2000" spc="3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는 큰 영향을 미치지 않았다</a:t>
            </a:r>
            <a:r>
              <a:rPr lang="en-US" altLang="ko-KR" sz="2000" spc="3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kumimoji="0" lang="en-US" sz="200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47EFF1-00A0-1665-7247-22045E224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02" y="3545540"/>
            <a:ext cx="8223239" cy="43972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33B0DA-D304-FF05-E24D-0F6503A00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4755" y="3498929"/>
            <a:ext cx="8378687" cy="44409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EED1F04-BF45-13E1-2AF3-D9D616E2B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4755" y="8015057"/>
            <a:ext cx="2209800" cy="22220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E20F65-4DF8-477E-6147-85530FD6B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57" y="8039693"/>
            <a:ext cx="2538553" cy="1990321"/>
          </a:xfrm>
          <a:prstGeom prst="rect">
            <a:avLst/>
          </a:prstGeom>
        </p:spPr>
      </p:pic>
      <p:sp>
        <p:nvSpPr>
          <p:cNvPr id="17" name="Object 12">
            <a:extLst>
              <a:ext uri="{FF2B5EF4-FFF2-40B4-BE49-F238E27FC236}">
                <a16:creationId xmlns:a16="http://schemas.microsoft.com/office/drawing/2014/main" id="{1ACB6826-36B4-6A76-0C93-C57FAFC30EE7}"/>
              </a:ext>
            </a:extLst>
          </p:cNvPr>
          <p:cNvSpPr txBox="1"/>
          <p:nvPr/>
        </p:nvSpPr>
        <p:spPr>
          <a:xfrm>
            <a:off x="3680807" y="8765680"/>
            <a:ext cx="508093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3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그룹을 나누는데</a:t>
            </a:r>
            <a:endParaRPr lang="en-US" altLang="ko-KR" sz="2000" spc="3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3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Children</a:t>
            </a:r>
            <a:r>
              <a:rPr lang="ko-KR" altLang="en-US" sz="2000" spc="3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은 큰 영향을 미치지 않았다</a:t>
            </a:r>
            <a:r>
              <a:rPr lang="en-US" altLang="ko-KR" sz="2000" spc="3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kumimoji="0" lang="en-US" sz="200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3BC45AA-BCAE-3F74-A2A0-FEC8997C7DA7}"/>
              </a:ext>
            </a:extLst>
          </p:cNvPr>
          <p:cNvSpPr txBox="1"/>
          <p:nvPr/>
        </p:nvSpPr>
        <p:spPr>
          <a:xfrm>
            <a:off x="713461" y="340549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6600" kern="0" spc="300" dirty="0">
                <a:solidFill>
                  <a:srgbClr val="3F6BE2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lang="en-US" altLang="ko-KR" sz="6600" spc="300" dirty="0">
              <a:solidFill>
                <a:srgbClr val="3F6BE2"/>
              </a:solidFill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4511D5AE-C493-5502-B5B2-FF938B713CFD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별 군집 특성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;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k=2</a:t>
            </a:r>
            <a:endParaRPr kumimoji="0" lang="en-US" sz="320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B9BC56-B1BC-B2B2-1C9F-96D3FAC8F4AE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559422-9286-D2CF-BD47-AA65F03DD94D}"/>
              </a:ext>
            </a:extLst>
          </p:cNvPr>
          <p:cNvSpPr txBox="1"/>
          <p:nvPr/>
        </p:nvSpPr>
        <p:spPr>
          <a:xfrm>
            <a:off x="670560" y="2667773"/>
            <a:ext cx="6024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 Children, Age</a:t>
            </a:r>
            <a:endParaRPr kumimoji="1" lang="ko-Kore-KR" altLang="en-US" dirty="0">
              <a:solidFill>
                <a:srgbClr val="3F6BE2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3A93239-37AC-E321-852B-4DC1A9805318}"/>
              </a:ext>
            </a:extLst>
          </p:cNvPr>
          <p:cNvSpPr/>
          <p:nvPr/>
        </p:nvSpPr>
        <p:spPr>
          <a:xfrm rot="5400000" flipH="1">
            <a:off x="3686196" y="395416"/>
            <a:ext cx="36000" cy="5981472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9136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2">
            <a:extLst>
              <a:ext uri="{FF2B5EF4-FFF2-40B4-BE49-F238E27FC236}">
                <a16:creationId xmlns:a16="http://schemas.microsoft.com/office/drawing/2014/main" id="{721B49B8-DDE9-6CF4-A1F6-B7215B3F5084}"/>
              </a:ext>
            </a:extLst>
          </p:cNvPr>
          <p:cNvSpPr txBox="1"/>
          <p:nvPr/>
        </p:nvSpPr>
        <p:spPr>
          <a:xfrm>
            <a:off x="12877800" y="8393807"/>
            <a:ext cx="504702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3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그룹을 나누는데</a:t>
            </a:r>
            <a:endParaRPr lang="en-US" altLang="ko-KR" sz="2000" spc="3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0" i="0" dirty="0" err="1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Days_Customer</a:t>
            </a:r>
            <a:r>
              <a:rPr lang="en-US" altLang="ko-KR" sz="2000" b="0" i="0" dirty="0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2000" spc="3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는 큰 영향을 미치지 않았다</a:t>
            </a:r>
            <a:r>
              <a:rPr lang="en-US" altLang="ko-KR" sz="2000" spc="3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kumimoji="0" lang="en-US" sz="200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1ACB6826-36B4-6A76-0C93-C57FAFC30EE7}"/>
              </a:ext>
            </a:extLst>
          </p:cNvPr>
          <p:cNvSpPr txBox="1"/>
          <p:nvPr/>
        </p:nvSpPr>
        <p:spPr>
          <a:xfrm>
            <a:off x="3791324" y="8393807"/>
            <a:ext cx="535267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3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그룹을 나누는데</a:t>
            </a:r>
            <a:endParaRPr lang="en-US" altLang="ko-KR" sz="2000" spc="300" dirty="0">
              <a:solidFill>
                <a:srgbClr val="21212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0" i="0" dirty="0" err="1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Education_Level</a:t>
            </a:r>
            <a:r>
              <a:rPr lang="en-US" altLang="ko-KR" sz="2000" b="0" i="0" dirty="0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2000" spc="3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은 큰 영향을 미치지</a:t>
            </a:r>
            <a:endParaRPr lang="en-US" altLang="ko-KR" sz="2000" spc="3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3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않았다</a:t>
            </a:r>
            <a:r>
              <a:rPr lang="en-US" altLang="ko-KR" sz="2000" spc="3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kumimoji="0" lang="en-US" sz="200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6484C3-576B-6DE5-F90A-4D4B92F32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47" y="3626635"/>
            <a:ext cx="8282353" cy="42501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6E6A77-FC19-6159-23CD-D85BDE597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76" y="8099272"/>
            <a:ext cx="2892287" cy="18677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F394B3-45B9-5A00-F07D-0ED55A9CD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108" y="3621193"/>
            <a:ext cx="8567816" cy="42501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C24CBFA-ACAA-837D-4E1F-3B17216E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1753" y="8052151"/>
            <a:ext cx="3174516" cy="1993023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F9D2F20F-9119-1629-0738-0269A57E2F05}"/>
              </a:ext>
            </a:extLst>
          </p:cNvPr>
          <p:cNvSpPr txBox="1"/>
          <p:nvPr/>
        </p:nvSpPr>
        <p:spPr>
          <a:xfrm>
            <a:off x="713461" y="340549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6600" kern="0" spc="300" dirty="0">
                <a:solidFill>
                  <a:srgbClr val="3F6BE2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lang="en-US" altLang="ko-KR" sz="6600" spc="300" dirty="0">
              <a:solidFill>
                <a:srgbClr val="3F6BE2"/>
              </a:solidFill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D171D42-72CB-5C86-A340-176A81F11CAB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별 군집 특성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;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k=2</a:t>
            </a:r>
            <a:endParaRPr kumimoji="0" lang="en-US" sz="320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E2D668-E4C5-CDE2-2316-E5DA93CEAB18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986625-C45D-2F76-D55E-5C5110E35EAF}"/>
              </a:ext>
            </a:extLst>
          </p:cNvPr>
          <p:cNvSpPr txBox="1"/>
          <p:nvPr/>
        </p:nvSpPr>
        <p:spPr>
          <a:xfrm>
            <a:off x="670560" y="2667773"/>
            <a:ext cx="641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4. </a:t>
            </a:r>
            <a:r>
              <a:rPr kumimoji="1" lang="en-US" altLang="ko-Kore-KR" sz="2800" dirty="0" err="1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Education_Level</a:t>
            </a:r>
            <a:r>
              <a:rPr kumimoji="1" lang="en-US" altLang="ko-Kore-KR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en-US" altLang="ko-Kore-KR" sz="2800" dirty="0" err="1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Days_Customerren</a:t>
            </a:r>
            <a:endParaRPr kumimoji="1" lang="ko-Kore-KR" altLang="en-US" dirty="0">
              <a:solidFill>
                <a:srgbClr val="3F6BE2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598F5D-567C-FB77-C9A7-C802581FDE28}"/>
              </a:ext>
            </a:extLst>
          </p:cNvPr>
          <p:cNvSpPr/>
          <p:nvPr/>
        </p:nvSpPr>
        <p:spPr>
          <a:xfrm rot="5400000" flipH="1">
            <a:off x="3686196" y="395416"/>
            <a:ext cx="36000" cy="5981472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4949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B10F2B1-C885-D384-E1D3-D188EB704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0" y="4014806"/>
            <a:ext cx="7730014" cy="4035462"/>
          </a:xfrm>
          <a:prstGeom prst="rect">
            <a:avLst/>
          </a:prstGeom>
        </p:spPr>
      </p:pic>
      <p:sp>
        <p:nvSpPr>
          <p:cNvPr id="14" name="Object 12">
            <a:extLst>
              <a:ext uri="{FF2B5EF4-FFF2-40B4-BE49-F238E27FC236}">
                <a16:creationId xmlns:a16="http://schemas.microsoft.com/office/drawing/2014/main" id="{FC858B91-D592-E414-3409-AA1B088D60F7}"/>
              </a:ext>
            </a:extLst>
          </p:cNvPr>
          <p:cNvSpPr txBox="1"/>
          <p:nvPr/>
        </p:nvSpPr>
        <p:spPr>
          <a:xfrm>
            <a:off x="11561207" y="8433036"/>
            <a:ext cx="381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0" dirty="0" err="1">
                <a:solidFill>
                  <a:srgbClr val="A31515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NumWebPurchases</a:t>
            </a:r>
            <a:endParaRPr lang="en-US" altLang="ko-KR" sz="2000" b="0" dirty="0">
              <a:solidFill>
                <a:srgbClr val="000000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7BE8C-BA61-B24E-2803-19AC7EDB86F4}"/>
              </a:ext>
            </a:extLst>
          </p:cNvPr>
          <p:cNvSpPr txBox="1"/>
          <p:nvPr/>
        </p:nvSpPr>
        <p:spPr>
          <a:xfrm>
            <a:off x="3276600" y="8433036"/>
            <a:ext cx="2971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0" dirty="0" err="1">
                <a:solidFill>
                  <a:srgbClr val="A31515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NumWebVisitsMonth</a:t>
            </a:r>
            <a:endParaRPr lang="en-US" altLang="ko-KR" sz="2000" b="0" dirty="0">
              <a:solidFill>
                <a:srgbClr val="000000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37C4ECA-C4C8-B4D7-ADEA-B05AA81EB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90" y="4014806"/>
            <a:ext cx="7807384" cy="4035462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BC1FDE2A-DF5F-7947-6DB7-FC69E25CA82D}"/>
              </a:ext>
            </a:extLst>
          </p:cNvPr>
          <p:cNvSpPr txBox="1"/>
          <p:nvPr/>
        </p:nvSpPr>
        <p:spPr>
          <a:xfrm>
            <a:off x="713461" y="340549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6600" kern="0" spc="300" dirty="0">
                <a:solidFill>
                  <a:srgbClr val="3F6BE2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lang="en-US" altLang="ko-KR" sz="6600" spc="300" dirty="0">
              <a:solidFill>
                <a:srgbClr val="3F6BE2"/>
              </a:solidFill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616D04D0-6F06-9BAD-7628-9D60DEEE4CDF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별 군집 특성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;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k=2</a:t>
            </a:r>
            <a:endParaRPr kumimoji="0" lang="en-US" sz="320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5EF3BB-FE2F-8434-F9D9-3FD8BED56003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CFA9C6-CD87-CBAE-8ABF-B19121F5F1AF}"/>
              </a:ext>
            </a:extLst>
          </p:cNvPr>
          <p:cNvSpPr txBox="1"/>
          <p:nvPr/>
        </p:nvSpPr>
        <p:spPr>
          <a:xfrm>
            <a:off x="670560" y="2667773"/>
            <a:ext cx="641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5. </a:t>
            </a:r>
            <a:r>
              <a:rPr kumimoji="1" lang="ko-KR" altLang="en-US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구매한 방법에 따른 그룹 차이</a:t>
            </a:r>
            <a:endParaRPr kumimoji="1" lang="ko-Kore-KR" altLang="en-US" dirty="0">
              <a:solidFill>
                <a:srgbClr val="3F6BE2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49D398-87B4-5E4A-1ED1-1E835EEE2FBF}"/>
              </a:ext>
            </a:extLst>
          </p:cNvPr>
          <p:cNvSpPr/>
          <p:nvPr/>
        </p:nvSpPr>
        <p:spPr>
          <a:xfrm rot="5400000" flipH="1">
            <a:off x="3686196" y="395416"/>
            <a:ext cx="36000" cy="5981472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5484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0085309-3358-2C57-F118-88638F7CB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29" y="4229100"/>
            <a:ext cx="8113150" cy="43038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4C5C0F-49CE-125A-8AE4-9A3000395C69}"/>
              </a:ext>
            </a:extLst>
          </p:cNvPr>
          <p:cNvSpPr txBox="1"/>
          <p:nvPr/>
        </p:nvSpPr>
        <p:spPr>
          <a:xfrm>
            <a:off x="3493610" y="8858190"/>
            <a:ext cx="3138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0" dirty="0" err="1">
                <a:solidFill>
                  <a:srgbClr val="A31515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NumCatalogPurchases</a:t>
            </a:r>
            <a:endParaRPr lang="en-US" altLang="ko-KR" sz="2000" b="0" dirty="0">
              <a:solidFill>
                <a:srgbClr val="000000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E2299B-AF6D-4C37-71BC-F9A586238A19}"/>
              </a:ext>
            </a:extLst>
          </p:cNvPr>
          <p:cNvSpPr txBox="1"/>
          <p:nvPr/>
        </p:nvSpPr>
        <p:spPr>
          <a:xfrm>
            <a:off x="11869831" y="8858190"/>
            <a:ext cx="3138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0" dirty="0" err="1">
                <a:solidFill>
                  <a:srgbClr val="A31515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NumStorePurchases</a:t>
            </a:r>
            <a:endParaRPr lang="en-US" altLang="ko-KR" sz="2000" b="0" dirty="0">
              <a:solidFill>
                <a:srgbClr val="000000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80AC901-E5D0-8D42-590A-D4A043FFB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282" y="4229100"/>
            <a:ext cx="8227487" cy="4303874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FE4633A7-9271-92D9-2E17-78D1E55BC239}"/>
              </a:ext>
            </a:extLst>
          </p:cNvPr>
          <p:cNvSpPr txBox="1"/>
          <p:nvPr/>
        </p:nvSpPr>
        <p:spPr>
          <a:xfrm>
            <a:off x="713461" y="340549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6600" kern="0" spc="300" dirty="0">
                <a:solidFill>
                  <a:srgbClr val="3F6BE2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lang="en-US" altLang="ko-KR" sz="6600" spc="300" dirty="0">
              <a:solidFill>
                <a:srgbClr val="3F6BE2"/>
              </a:solidFill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8121700D-A826-699A-D75C-27F3237EF933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별 군집 특성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;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k=2</a:t>
            </a:r>
            <a:endParaRPr kumimoji="0" lang="en-US" sz="320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653B7F-C88A-61B4-744E-DEEF803D478A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38D0BE-01FE-1C68-5DC0-CB3A8AA9C78B}"/>
              </a:ext>
            </a:extLst>
          </p:cNvPr>
          <p:cNvSpPr txBox="1"/>
          <p:nvPr/>
        </p:nvSpPr>
        <p:spPr>
          <a:xfrm>
            <a:off x="670560" y="2667773"/>
            <a:ext cx="641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5. </a:t>
            </a:r>
            <a:r>
              <a:rPr kumimoji="1" lang="ko-KR" altLang="en-US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구매한 방법에 따른 그룹 차이</a:t>
            </a:r>
            <a:endParaRPr kumimoji="1" lang="ko-Kore-KR" altLang="en-US" dirty="0">
              <a:solidFill>
                <a:srgbClr val="3F6BE2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469534-2418-4D36-C585-1BD982A43783}"/>
              </a:ext>
            </a:extLst>
          </p:cNvPr>
          <p:cNvSpPr/>
          <p:nvPr/>
        </p:nvSpPr>
        <p:spPr>
          <a:xfrm rot="5400000" flipH="1">
            <a:off x="3686196" y="395416"/>
            <a:ext cx="36000" cy="5981472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4117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493DEE2-F309-0913-366B-F7DB8538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548" y="3761742"/>
            <a:ext cx="9117303" cy="3681512"/>
          </a:xfrm>
          <a:prstGeom prst="rect">
            <a:avLst/>
          </a:prstGeom>
        </p:spPr>
      </p:pic>
      <p:sp>
        <p:nvSpPr>
          <p:cNvPr id="17" name="Object 12">
            <a:extLst>
              <a:ext uri="{FF2B5EF4-FFF2-40B4-BE49-F238E27FC236}">
                <a16:creationId xmlns:a16="http://schemas.microsoft.com/office/drawing/2014/main" id="{DB5CDC09-9B01-C71C-FF0B-48267F0BF112}"/>
              </a:ext>
            </a:extLst>
          </p:cNvPr>
          <p:cNvSpPr txBox="1"/>
          <p:nvPr/>
        </p:nvSpPr>
        <p:spPr>
          <a:xfrm>
            <a:off x="3359474" y="7658100"/>
            <a:ext cx="11569051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21212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 &lt; </a:t>
            </a:r>
            <a:r>
              <a:rPr lang="en-US" altLang="ko-KR" sz="2400" dirty="0" err="1">
                <a:solidFill>
                  <a:srgbClr val="21212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totalmntspent</a:t>
            </a:r>
            <a:r>
              <a:rPr lang="en-US" altLang="ko-KR" sz="2400" dirty="0">
                <a:solidFill>
                  <a:srgbClr val="21212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&lt; 800 : </a:t>
            </a:r>
            <a:r>
              <a:rPr lang="ko-KR" altLang="en-US" sz="2400" dirty="0">
                <a:solidFill>
                  <a:srgbClr val="21212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그룹</a:t>
            </a:r>
            <a:r>
              <a:rPr lang="en-US" altLang="ko-KR" sz="2400" dirty="0">
                <a:solidFill>
                  <a:srgbClr val="21212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0" i="0" dirty="0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 &lt; </a:t>
            </a:r>
            <a:r>
              <a:rPr lang="en-US" altLang="ko-KR" sz="2400" b="0" i="0" dirty="0" err="1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totalmntspent</a:t>
            </a:r>
            <a:r>
              <a:rPr lang="en-US" altLang="ko-KR" sz="2400" b="0" i="0" dirty="0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&lt; 2500: </a:t>
            </a:r>
            <a:r>
              <a:rPr lang="ko-KR" altLang="en-US" sz="2400" b="0" i="0" dirty="0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그룹</a:t>
            </a:r>
            <a:r>
              <a:rPr lang="en-US" altLang="ko-KR" sz="2400" b="0" i="0" dirty="0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21212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이라는 결과를 봤을 때 구매한 방법에 따른 구매 횟수도 모두 </a:t>
            </a:r>
            <a:r>
              <a:rPr lang="en-US" altLang="ko-KR" sz="2400" dirty="0">
                <a:solidFill>
                  <a:srgbClr val="21212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group2</a:t>
            </a:r>
            <a:r>
              <a:rPr lang="ko-KR" altLang="en-US" sz="2400" dirty="0">
                <a:solidFill>
                  <a:srgbClr val="21212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 높다</a:t>
            </a:r>
            <a:r>
              <a:rPr lang="en-US" altLang="ko-KR" sz="2400" dirty="0">
                <a:solidFill>
                  <a:srgbClr val="21212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0" i="0" dirty="0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다만 지난 한달동안 웹사이트에 방문한 수는 그룹</a:t>
            </a:r>
            <a:r>
              <a:rPr lang="en-US" altLang="ko-KR" sz="2400" b="0" i="0" dirty="0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ko-KR" altLang="en-US" sz="2400" b="0" i="0" dirty="0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 더 높다는 걸 알 수 있다</a:t>
            </a:r>
            <a:r>
              <a:rPr lang="en-US" altLang="ko-KR" sz="2400" b="0" i="0" dirty="0">
                <a:solidFill>
                  <a:srgbClr val="21212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BAFEF90-336B-F1AA-A47A-57542E4FE35F}"/>
              </a:ext>
            </a:extLst>
          </p:cNvPr>
          <p:cNvSpPr txBox="1"/>
          <p:nvPr/>
        </p:nvSpPr>
        <p:spPr>
          <a:xfrm>
            <a:off x="713461" y="340549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6600" kern="0" spc="300" dirty="0">
                <a:solidFill>
                  <a:srgbClr val="3F6BE2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lang="en-US" altLang="ko-KR" sz="6600" spc="300" dirty="0">
              <a:solidFill>
                <a:srgbClr val="3F6BE2"/>
              </a:solidFill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BD731CE5-1383-CE8C-4C9C-75FE1E79102A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별 군집 특성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;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k=2</a:t>
            </a:r>
            <a:endParaRPr kumimoji="0" lang="en-US" sz="320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7AF329-7593-B0A5-ABBF-78B3DE7CF154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0E9498-4163-77D3-5A27-4B29049692C8}"/>
              </a:ext>
            </a:extLst>
          </p:cNvPr>
          <p:cNvSpPr txBox="1"/>
          <p:nvPr/>
        </p:nvSpPr>
        <p:spPr>
          <a:xfrm>
            <a:off x="670560" y="2667773"/>
            <a:ext cx="641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5. </a:t>
            </a:r>
            <a:r>
              <a:rPr kumimoji="1" lang="ko-KR" altLang="en-US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구매한 방법에 따른 그룹 차이</a:t>
            </a:r>
            <a:endParaRPr kumimoji="1" lang="ko-Kore-KR" altLang="en-US" dirty="0">
              <a:solidFill>
                <a:srgbClr val="3F6BE2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725367-97C3-D695-6726-417685465EED}"/>
              </a:ext>
            </a:extLst>
          </p:cNvPr>
          <p:cNvSpPr/>
          <p:nvPr/>
        </p:nvSpPr>
        <p:spPr>
          <a:xfrm rot="5400000" flipH="1">
            <a:off x="3686196" y="395416"/>
            <a:ext cx="36000" cy="5981472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9161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111EB85-A63C-1A56-E82C-8D1F301E7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614334"/>
            <a:ext cx="5592637" cy="2712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0D8C14-F3F8-B381-785F-73B688CC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3589409"/>
            <a:ext cx="5592638" cy="28494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3A3B52-B1DD-2CD9-205E-77A9AA4F2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3589409"/>
            <a:ext cx="5592639" cy="2776035"/>
          </a:xfrm>
          <a:prstGeom prst="rect">
            <a:avLst/>
          </a:prstGeom>
        </p:spPr>
      </p:pic>
      <p:sp>
        <p:nvSpPr>
          <p:cNvPr id="12" name="Object 12">
            <a:extLst>
              <a:ext uri="{FF2B5EF4-FFF2-40B4-BE49-F238E27FC236}">
                <a16:creationId xmlns:a16="http://schemas.microsoft.com/office/drawing/2014/main" id="{F74082FA-4EEC-8A77-B883-241D3943A280}"/>
              </a:ext>
            </a:extLst>
          </p:cNvPr>
          <p:cNvSpPr txBox="1"/>
          <p:nvPr/>
        </p:nvSpPr>
        <p:spPr>
          <a:xfrm>
            <a:off x="2819400" y="6298689"/>
            <a:ext cx="1143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Wine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C69D74C-DB98-C18E-BAFA-A8F3EE6F4B0F}"/>
              </a:ext>
            </a:extLst>
          </p:cNvPr>
          <p:cNvSpPr txBox="1"/>
          <p:nvPr/>
        </p:nvSpPr>
        <p:spPr>
          <a:xfrm>
            <a:off x="8724900" y="6438823"/>
            <a:ext cx="1143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Fruits</a:t>
            </a:r>
            <a:endParaRPr kumimoji="0" lang="en-US" sz="200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BC9880AE-0D2D-B035-7B2F-160A16E69DB1}"/>
              </a:ext>
            </a:extLst>
          </p:cNvPr>
          <p:cNvSpPr txBox="1"/>
          <p:nvPr/>
        </p:nvSpPr>
        <p:spPr>
          <a:xfrm>
            <a:off x="14416819" y="6438823"/>
            <a:ext cx="1143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Meat</a:t>
            </a:r>
            <a:endParaRPr kumimoji="0" lang="en-US" sz="200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6ECBDDC-016A-6D8B-4661-D9BE69C9D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6838933"/>
            <a:ext cx="5567789" cy="2836865"/>
          </a:xfrm>
          <a:prstGeom prst="rect">
            <a:avLst/>
          </a:prstGeom>
        </p:spPr>
      </p:pic>
      <p:sp>
        <p:nvSpPr>
          <p:cNvPr id="19" name="Object 12">
            <a:extLst>
              <a:ext uri="{FF2B5EF4-FFF2-40B4-BE49-F238E27FC236}">
                <a16:creationId xmlns:a16="http://schemas.microsoft.com/office/drawing/2014/main" id="{D9ABFD58-A1C1-DF47-79E7-18B49AE0B57E}"/>
              </a:ext>
            </a:extLst>
          </p:cNvPr>
          <p:cNvSpPr txBox="1"/>
          <p:nvPr/>
        </p:nvSpPr>
        <p:spPr>
          <a:xfrm>
            <a:off x="2819400" y="9815932"/>
            <a:ext cx="1143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Fish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A734006-38B3-BB5E-6FD0-449A7F01B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6826384"/>
            <a:ext cx="5692879" cy="2849414"/>
          </a:xfrm>
          <a:prstGeom prst="rect">
            <a:avLst/>
          </a:prstGeom>
        </p:spPr>
      </p:pic>
      <p:sp>
        <p:nvSpPr>
          <p:cNvPr id="22" name="Object 12">
            <a:extLst>
              <a:ext uri="{FF2B5EF4-FFF2-40B4-BE49-F238E27FC236}">
                <a16:creationId xmlns:a16="http://schemas.microsoft.com/office/drawing/2014/main" id="{5AEE16FB-7399-233D-D94E-4987386494EB}"/>
              </a:ext>
            </a:extLst>
          </p:cNvPr>
          <p:cNvSpPr txBox="1"/>
          <p:nvPr/>
        </p:nvSpPr>
        <p:spPr>
          <a:xfrm>
            <a:off x="8724900" y="9863304"/>
            <a:ext cx="1143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Sweet</a:t>
            </a:r>
            <a:endParaRPr kumimoji="0" lang="en-US" sz="200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98B8823-402D-A58C-80AF-CB3F8A8C47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64690" y="6826384"/>
            <a:ext cx="5692880" cy="2801638"/>
          </a:xfrm>
          <a:prstGeom prst="rect">
            <a:avLst/>
          </a:prstGeom>
        </p:spPr>
      </p:pic>
      <p:sp>
        <p:nvSpPr>
          <p:cNvPr id="25" name="Object 12">
            <a:extLst>
              <a:ext uri="{FF2B5EF4-FFF2-40B4-BE49-F238E27FC236}">
                <a16:creationId xmlns:a16="http://schemas.microsoft.com/office/drawing/2014/main" id="{55BD7CAF-FBA2-2DCD-B0C6-6DEE687AA889}"/>
              </a:ext>
            </a:extLst>
          </p:cNvPr>
          <p:cNvSpPr txBox="1"/>
          <p:nvPr/>
        </p:nvSpPr>
        <p:spPr>
          <a:xfrm>
            <a:off x="14590643" y="9815932"/>
            <a:ext cx="1143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Gold</a:t>
            </a:r>
            <a:endParaRPr kumimoji="0" lang="en-US" sz="200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CD39BC08-9939-8900-1091-130231DE860F}"/>
              </a:ext>
            </a:extLst>
          </p:cNvPr>
          <p:cNvSpPr txBox="1"/>
          <p:nvPr/>
        </p:nvSpPr>
        <p:spPr>
          <a:xfrm>
            <a:off x="713461" y="340549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6600" kern="0" spc="300" dirty="0">
                <a:solidFill>
                  <a:srgbClr val="3F6BE2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lang="en-US" altLang="ko-KR" sz="6600" spc="300" dirty="0">
              <a:solidFill>
                <a:srgbClr val="3F6BE2"/>
              </a:solidFill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D7D82E1C-846D-A2A3-B559-2C51F22C8EC5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별 군집 특성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;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k=2</a:t>
            </a:r>
            <a:endParaRPr kumimoji="0" lang="en-US" sz="320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4FB695-7CA1-EE05-6DC0-DA53D4698BA4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D0CCCC-E623-56F8-32B6-065F9D86770A}"/>
              </a:ext>
            </a:extLst>
          </p:cNvPr>
          <p:cNvSpPr txBox="1"/>
          <p:nvPr/>
        </p:nvSpPr>
        <p:spPr>
          <a:xfrm>
            <a:off x="670560" y="2667773"/>
            <a:ext cx="641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6. </a:t>
            </a:r>
            <a:r>
              <a:rPr kumimoji="1" lang="ko-KR" altLang="en-US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구매한 제품에 따른 그룹 차이</a:t>
            </a:r>
            <a:endParaRPr kumimoji="1" lang="ko-Kore-KR" altLang="en-US" dirty="0">
              <a:solidFill>
                <a:srgbClr val="3F6BE2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DFB0AB-DA59-CD27-ECB0-24DAA6924957}"/>
              </a:ext>
            </a:extLst>
          </p:cNvPr>
          <p:cNvSpPr/>
          <p:nvPr/>
        </p:nvSpPr>
        <p:spPr>
          <a:xfrm rot="5400000" flipH="1">
            <a:off x="3686196" y="395416"/>
            <a:ext cx="36000" cy="5981472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6507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1001">
            <a:extLst>
              <a:ext uri="{FF2B5EF4-FFF2-40B4-BE49-F238E27FC236}">
                <a16:creationId xmlns:a16="http://schemas.microsoft.com/office/drawing/2014/main" id="{1C75BE58-2E08-0806-0008-8761D0E736D2}"/>
              </a:ext>
            </a:extLst>
          </p:cNvPr>
          <p:cNvGrpSpPr/>
          <p:nvPr/>
        </p:nvGrpSpPr>
        <p:grpSpPr>
          <a:xfrm>
            <a:off x="0" y="1"/>
            <a:ext cx="18285714" cy="1943100"/>
            <a:chOff x="0" y="0"/>
            <a:chExt cx="18285714" cy="3580049"/>
          </a:xfrm>
          <a:solidFill>
            <a:srgbClr val="5886FF"/>
          </a:solidFill>
        </p:grpSpPr>
        <p:pic>
          <p:nvPicPr>
            <p:cNvPr id="38" name="Object 2">
              <a:extLst>
                <a:ext uri="{FF2B5EF4-FFF2-40B4-BE49-F238E27FC236}">
                  <a16:creationId xmlns:a16="http://schemas.microsoft.com/office/drawing/2014/main" id="{22EC1A21-83F9-B3CA-6082-9FE395CED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5886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0" y="0"/>
              <a:ext cx="18285714" cy="3580049"/>
            </a:xfrm>
            <a:prstGeom prst="rect">
              <a:avLst/>
            </a:prstGeom>
            <a:grpFill/>
          </p:spPr>
        </p:pic>
      </p:grpSp>
      <p:sp>
        <p:nvSpPr>
          <p:cNvPr id="5" name="Object 5"/>
          <p:cNvSpPr txBox="1"/>
          <p:nvPr/>
        </p:nvSpPr>
        <p:spPr>
          <a:xfrm>
            <a:off x="2652484" y="556052"/>
            <a:ext cx="1298074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8 Heavy" pitchFamily="34" charset="0"/>
                <a:cs typeface="+mn-cs"/>
              </a:rPr>
              <a:t>Customer Personality Analysis - </a:t>
            </a:r>
            <a:r>
              <a:rPr kumimoji="0" lang="en-US" altLang="ko-KR" sz="4800" i="0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Subject</a:t>
            </a:r>
            <a:endParaRPr kumimoji="0" lang="en-US" altLang="ko-KR" sz="4800" i="0" u="none" strike="noStrike" kern="1200" cap="none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0C0D4A-7271-A084-3422-53A336AA1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88" y="3276599"/>
            <a:ext cx="17038219" cy="7010400"/>
          </a:xfrm>
          <a:prstGeom prst="rect">
            <a:avLst/>
          </a:prstGeom>
        </p:spPr>
      </p:pic>
      <p:sp>
        <p:nvSpPr>
          <p:cNvPr id="6" name="Object 12">
            <a:extLst>
              <a:ext uri="{FF2B5EF4-FFF2-40B4-BE49-F238E27FC236}">
                <a16:creationId xmlns:a16="http://schemas.microsoft.com/office/drawing/2014/main" id="{D4974F44-C5B1-F950-9FBA-2E05FEDA3F31}"/>
              </a:ext>
            </a:extLst>
          </p:cNvPr>
          <p:cNvSpPr txBox="1"/>
          <p:nvPr/>
        </p:nvSpPr>
        <p:spPr>
          <a:xfrm>
            <a:off x="290337" y="2429088"/>
            <a:ext cx="65628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2400" kern="0" spc="-2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■ ‘marketing_campaign.csv’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962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005C83D-F8A5-4FBB-104C-60C0EDBE2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3902599"/>
            <a:ext cx="8265107" cy="41197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653E53-786C-EADE-11F2-E01A5242A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334" y="3902598"/>
            <a:ext cx="8305800" cy="4127989"/>
          </a:xfrm>
          <a:prstGeom prst="rect">
            <a:avLst/>
          </a:prstGeom>
        </p:spPr>
      </p:pic>
      <p:sp>
        <p:nvSpPr>
          <p:cNvPr id="17" name="Object 12">
            <a:extLst>
              <a:ext uri="{FF2B5EF4-FFF2-40B4-BE49-F238E27FC236}">
                <a16:creationId xmlns:a16="http://schemas.microsoft.com/office/drawing/2014/main" id="{1F2D23DE-8913-EE53-5A3B-64050318B943}"/>
              </a:ext>
            </a:extLst>
          </p:cNvPr>
          <p:cNvSpPr txBox="1"/>
          <p:nvPr/>
        </p:nvSpPr>
        <p:spPr>
          <a:xfrm>
            <a:off x="1057334" y="8648700"/>
            <a:ext cx="166878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ko-KR" altLang="en-US" sz="2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그룹 </a:t>
            </a:r>
            <a:r>
              <a:rPr lang="en-US" altLang="ko-KR" sz="2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ko-KR" altLang="en-US" sz="2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과 </a:t>
            </a:r>
            <a:r>
              <a:rPr lang="en-US" altLang="ko-KR" sz="2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r>
              <a:rPr lang="ko-KR" altLang="en-US" sz="2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나누는 가장 큰 기준은 </a:t>
            </a:r>
            <a:r>
              <a:rPr lang="en-US" altLang="ko-KR" sz="2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Income</a:t>
            </a:r>
            <a:r>
              <a:rPr lang="ko-KR" altLang="en-US" sz="2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과 </a:t>
            </a:r>
            <a:r>
              <a:rPr lang="en-US" altLang="ko-KR" sz="200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TotalMntSpent</a:t>
            </a:r>
            <a:r>
              <a:rPr lang="ko-KR" altLang="en-US" sz="2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 되고 사실 </a:t>
            </a:r>
            <a:r>
              <a:rPr lang="en-US" altLang="ko-KR" sz="2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Income</a:t>
            </a:r>
            <a:r>
              <a:rPr lang="ko-KR" altLang="en-US" sz="2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 높으니 </a:t>
            </a:r>
            <a:r>
              <a:rPr lang="en-US" altLang="ko-KR" sz="200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TotalMntSpent</a:t>
            </a:r>
            <a:r>
              <a:rPr lang="ko-KR" altLang="en-US" sz="2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값이 </a:t>
            </a:r>
            <a:r>
              <a:rPr lang="ko-KR" altLang="en-US" sz="200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높은건</a:t>
            </a:r>
            <a:r>
              <a:rPr lang="ko-KR" altLang="en-US" sz="2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당연해지고</a:t>
            </a:r>
            <a:r>
              <a:rPr lang="en-US" altLang="ko-KR" sz="2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  <a:r>
              <a:rPr lang="en-US" altLang="ko-KR" sz="200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TotalMntSpent</a:t>
            </a:r>
            <a:r>
              <a:rPr lang="ko-KR" altLang="en-US" sz="2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값이 높은 그룹이 더 많은 제품을 구매하고 더 많은 횟수를 구매하기 때문에 실질적인 기준은 </a:t>
            </a:r>
            <a:r>
              <a:rPr lang="en-US" altLang="ko-KR" sz="2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Income</a:t>
            </a:r>
            <a:r>
              <a:rPr lang="ko-KR" altLang="en-US" sz="2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인 것 같다</a:t>
            </a:r>
            <a:r>
              <a:rPr lang="en-US" altLang="ko-KR" sz="2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>
              <a:defRPr/>
            </a:pPr>
            <a:r>
              <a:rPr lang="ko-KR" altLang="en-US" sz="2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나이</a:t>
            </a:r>
            <a:r>
              <a:rPr lang="en-US" altLang="ko-KR" sz="2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아이의 여부</a:t>
            </a:r>
            <a:r>
              <a:rPr lang="en-US" altLang="ko-KR" sz="2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교육수준</a:t>
            </a:r>
            <a:r>
              <a:rPr lang="en-US" altLang="ko-KR" sz="2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가입날짜는 그룹을 나누는데 영향을 미치지 않았다</a:t>
            </a:r>
            <a:r>
              <a:rPr lang="en-US" altLang="ko-KR" sz="20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en-US" altLang="ko-KR" sz="2000" b="0" dirty="0">
              <a:solidFill>
                <a:srgbClr val="000000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55B3AC5-5964-5D84-8E58-0B242B0FF659}"/>
              </a:ext>
            </a:extLst>
          </p:cNvPr>
          <p:cNvSpPr txBox="1"/>
          <p:nvPr/>
        </p:nvSpPr>
        <p:spPr>
          <a:xfrm>
            <a:off x="713461" y="340549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6600" kern="0" spc="300" dirty="0">
                <a:solidFill>
                  <a:srgbClr val="3F6BE2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lang="en-US" altLang="ko-KR" sz="6600" spc="300" dirty="0">
              <a:solidFill>
                <a:srgbClr val="3F6BE2"/>
              </a:solidFill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2231959B-6D01-EC88-2F66-3A8AFE9C7F58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별 군집 특성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;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k=2</a:t>
            </a:r>
            <a:endParaRPr kumimoji="0" lang="en-US" sz="320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5B460E-D1FE-4BF7-D365-C337D6898AE4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659123-4143-4F91-A5FB-2B678E65018E}"/>
              </a:ext>
            </a:extLst>
          </p:cNvPr>
          <p:cNvSpPr txBox="1"/>
          <p:nvPr/>
        </p:nvSpPr>
        <p:spPr>
          <a:xfrm>
            <a:off x="670560" y="2667773"/>
            <a:ext cx="641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7. </a:t>
            </a:r>
            <a:r>
              <a:rPr kumimoji="1" lang="ko-KR" altLang="en-US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결론</a:t>
            </a:r>
            <a:endParaRPr kumimoji="1" lang="ko-Kore-KR" altLang="en-US" dirty="0">
              <a:solidFill>
                <a:srgbClr val="3F6BE2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4AEFA8-87FF-EAB5-4575-BE12E39128F5}"/>
              </a:ext>
            </a:extLst>
          </p:cNvPr>
          <p:cNvSpPr/>
          <p:nvPr/>
        </p:nvSpPr>
        <p:spPr>
          <a:xfrm rot="5400000" flipH="1">
            <a:off x="3686196" y="395416"/>
            <a:ext cx="36000" cy="5981472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0529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13461" y="340549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6600" kern="0" spc="300" dirty="0">
                <a:solidFill>
                  <a:srgbClr val="3F6BE2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lang="en-US" altLang="ko-KR" sz="6600" spc="300" dirty="0">
              <a:solidFill>
                <a:srgbClr val="3F6BE2"/>
              </a:solidFill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Object 12">
            <a:extLst>
              <a:ext uri="{FF2B5EF4-FFF2-40B4-BE49-F238E27FC236}">
                <a16:creationId xmlns:a16="http://schemas.microsoft.com/office/drawing/2014/main" id="{8F53E911-EDA2-8104-DE5A-AC75BF58C17A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별 군집 특성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;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k=3</a:t>
            </a:r>
            <a:endParaRPr kumimoji="0" lang="en-US" sz="320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A5FAFE-07AA-68BD-00C1-F28ED186AD45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0D8E5-48EE-2E03-F691-63044287EC01}"/>
              </a:ext>
            </a:extLst>
          </p:cNvPr>
          <p:cNvSpPr txBox="1"/>
          <p:nvPr/>
        </p:nvSpPr>
        <p:spPr>
          <a:xfrm>
            <a:off x="670560" y="2667773"/>
            <a:ext cx="60243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kumimoji="1" lang="ko-KR" altLang="en-US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차원 분석 </a:t>
            </a:r>
            <a:r>
              <a:rPr kumimoji="1" lang="en-US" altLang="ko-KR" sz="2800" dirty="0">
                <a:solidFill>
                  <a:srgbClr val="3F6BE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-</a:t>
            </a:r>
            <a:r>
              <a:rPr kumimoji="1" lang="ko-KR" altLang="en-US" sz="2800" dirty="0">
                <a:solidFill>
                  <a:srgbClr val="3F6BE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lang="en" altLang="ko-Kore-KR" dirty="0">
                <a:solidFill>
                  <a:srgbClr val="3F6BE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BY </a:t>
            </a:r>
            <a:r>
              <a:rPr lang="ko-KR" altLang="en-US" dirty="0">
                <a:solidFill>
                  <a:srgbClr val="3F6BE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수익</a:t>
            </a:r>
            <a:r>
              <a:rPr lang="en-US" altLang="ko-KR" dirty="0">
                <a:solidFill>
                  <a:srgbClr val="3F6BE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, </a:t>
            </a:r>
            <a:r>
              <a:rPr lang="ko-KR" altLang="en-US" dirty="0">
                <a:solidFill>
                  <a:srgbClr val="3F6BE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총 구매건수</a:t>
            </a:r>
            <a:r>
              <a:rPr lang="en-US" altLang="ko-KR" dirty="0">
                <a:solidFill>
                  <a:srgbClr val="3F6BE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, </a:t>
            </a:r>
            <a:r>
              <a:rPr lang="ko-KR" altLang="en-US" dirty="0">
                <a:solidFill>
                  <a:srgbClr val="3F6BE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총 지출액수</a:t>
            </a:r>
          </a:p>
          <a:p>
            <a:r>
              <a:rPr kumimoji="1" lang="ko-KR" altLang="en-US" dirty="0">
                <a:solidFill>
                  <a:srgbClr val="3F6BE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endParaRPr kumimoji="1" lang="ko-Kore-KR" altLang="en-US" dirty="0">
              <a:solidFill>
                <a:srgbClr val="3F6BE2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6E6DFA0-B784-3ED5-9FEA-117ACC79E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4054510"/>
            <a:ext cx="5080000" cy="42891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8B8DEAF-5AF7-90D7-F32B-47136FD6F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4063254"/>
            <a:ext cx="5080000" cy="42803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ADA327B-34C0-510D-7610-2812756F5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95556"/>
            <a:ext cx="5080909" cy="428911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5856DD-87D9-BAC0-FBA3-DD946DD8C00D}"/>
              </a:ext>
            </a:extLst>
          </p:cNvPr>
          <p:cNvSpPr/>
          <p:nvPr/>
        </p:nvSpPr>
        <p:spPr>
          <a:xfrm rot="5400000" flipH="1">
            <a:off x="3686196" y="395416"/>
            <a:ext cx="36000" cy="5981472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ACB383-EEE1-CCD7-CDBC-EF01FD2D3922}"/>
              </a:ext>
            </a:extLst>
          </p:cNvPr>
          <p:cNvSpPr txBox="1"/>
          <p:nvPr/>
        </p:nvSpPr>
        <p:spPr>
          <a:xfrm>
            <a:off x="-1295400" y="8944212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Income</a:t>
            </a:r>
            <a:r>
              <a: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기준으로</a:t>
            </a:r>
            <a:r>
              <a:rPr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</a:p>
          <a:p>
            <a:pPr algn="ctr"/>
            <a:endParaRPr lang="en-US" altLang="ko-KR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/>
            <a:r>
              <a:rPr lang="en-US" altLang="ko-KR" dirty="0">
                <a:solidFill>
                  <a:srgbClr val="A9678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●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군집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 :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dirty="0">
                <a:solidFill>
                  <a:srgbClr val="3F6BE2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저소득층</a:t>
            </a:r>
            <a:r>
              <a:rPr lang="en-US" altLang="ko-KR" dirty="0">
                <a:solidFill>
                  <a:srgbClr val="3F6BE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dirty="0">
                <a:solidFill>
                  <a:srgbClr val="3F6BE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dirty="0">
                <a:solidFill>
                  <a:srgbClr val="EDD1C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●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군집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</a:t>
            </a:r>
            <a:r>
              <a:rPr lang="en-US" altLang="ko-KR" dirty="0">
                <a:solidFill>
                  <a:srgbClr val="3F6BE2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dirty="0">
                <a:solidFill>
                  <a:srgbClr val="3F6BE2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중산층</a:t>
            </a:r>
            <a:r>
              <a:rPr lang="en-US" altLang="ko-KR" dirty="0">
                <a:solidFill>
                  <a:srgbClr val="3F6BE2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en-US" altLang="ko-KR" dirty="0">
                <a:solidFill>
                  <a:srgbClr val="2D1E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●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군집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 :</a:t>
            </a:r>
            <a:r>
              <a:rPr lang="ko-KR" altLang="en-US" dirty="0">
                <a:solidFill>
                  <a:srgbClr val="3F6BE2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고소득층</a:t>
            </a:r>
            <a:r>
              <a: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en-US" altLang="ko-KR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6438EE-4085-2A99-EE96-554EC77FD964}"/>
              </a:ext>
            </a:extLst>
          </p:cNvPr>
          <p:cNvSpPr txBox="1"/>
          <p:nvPr/>
        </p:nvSpPr>
        <p:spPr>
          <a:xfrm>
            <a:off x="7848600" y="8544558"/>
            <a:ext cx="9144000" cy="1708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3F6BE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지출총액</a:t>
            </a:r>
            <a:r>
              <a:rPr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에선 </a:t>
            </a:r>
            <a:r>
              <a:rPr lang="en-US" altLang="ko-KR" dirty="0">
                <a:solidFill>
                  <a:srgbClr val="A9678F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● </a:t>
            </a:r>
            <a:r>
              <a:rPr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군집 </a:t>
            </a:r>
            <a:r>
              <a:rPr lang="en-US" altLang="ko-KR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1 </a:t>
            </a:r>
            <a:r>
              <a:rPr lang="en-US" altLang="ko-KR" dirty="0"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&lt;</a:t>
            </a:r>
            <a:r>
              <a:rPr lang="en-US" altLang="ko-KR" dirty="0">
                <a:solidFill>
                  <a:srgbClr val="EDD1CB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● </a:t>
            </a:r>
            <a:r>
              <a:rPr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군집 </a:t>
            </a:r>
            <a:r>
              <a:rPr lang="en-US" altLang="ko-KR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0 </a:t>
            </a:r>
            <a:r>
              <a:rPr lang="en-US" altLang="ko-KR" dirty="0"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&lt;</a:t>
            </a:r>
            <a:r>
              <a:rPr lang="en-US" altLang="ko-KR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lang="en-US" altLang="ko-KR" dirty="0">
                <a:solidFill>
                  <a:srgbClr val="2D1E3E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● </a:t>
            </a:r>
            <a:r>
              <a:rPr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군집 </a:t>
            </a:r>
            <a:r>
              <a:rPr lang="en-US" altLang="ko-KR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2</a:t>
            </a:r>
            <a:r>
              <a:rPr lang="en-US" altLang="ko-KR" dirty="0">
                <a:solidFill>
                  <a:srgbClr val="D5D5D5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lang="ko-KR" altLang="en-US" dirty="0"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가 확연이 보임</a:t>
            </a:r>
            <a:endParaRPr lang="en-US" altLang="ko-KR" dirty="0">
              <a:effectLst/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하지만 </a:t>
            </a:r>
            <a:r>
              <a:rPr lang="ko-KR" altLang="en-US" dirty="0">
                <a:solidFill>
                  <a:srgbClr val="3F6BE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총 구매건수</a:t>
            </a:r>
            <a:r>
              <a:rPr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를 보면 </a:t>
            </a:r>
            <a:r>
              <a:rPr lang="en-US" altLang="ko-KR" dirty="0">
                <a:solidFill>
                  <a:srgbClr val="EDD1CB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● </a:t>
            </a:r>
            <a:r>
              <a:rPr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군집 </a:t>
            </a:r>
            <a:r>
              <a:rPr lang="en-US" altLang="ko-KR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0 </a:t>
            </a:r>
            <a:r>
              <a:rPr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과 </a:t>
            </a:r>
            <a:r>
              <a:rPr lang="en-US" altLang="ko-KR" dirty="0">
                <a:solidFill>
                  <a:srgbClr val="2D1E3E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● </a:t>
            </a:r>
            <a:r>
              <a:rPr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군집 </a:t>
            </a:r>
            <a:r>
              <a:rPr lang="en-US" altLang="ko-KR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2</a:t>
            </a:r>
            <a:r>
              <a:rPr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가 겹침</a:t>
            </a:r>
            <a:r>
              <a:rPr lang="en-US" altLang="ko-KR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즉</a:t>
            </a:r>
            <a:r>
              <a:rPr lang="en-US" altLang="ko-KR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,</a:t>
            </a:r>
            <a:r>
              <a:rPr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lang="en-US" altLang="ko-KR" dirty="0">
                <a:solidFill>
                  <a:srgbClr val="EDD1CB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● </a:t>
            </a:r>
            <a:r>
              <a:rPr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군집 </a:t>
            </a:r>
            <a:r>
              <a:rPr lang="en-US" altLang="ko-KR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0 </a:t>
            </a:r>
            <a:r>
              <a:rPr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과 </a:t>
            </a:r>
            <a:r>
              <a:rPr lang="en-US" altLang="ko-KR" dirty="0">
                <a:solidFill>
                  <a:srgbClr val="2D1E3E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● </a:t>
            </a:r>
            <a:r>
              <a:rPr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군집 </a:t>
            </a:r>
            <a:r>
              <a:rPr lang="en-US" altLang="ko-KR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2</a:t>
            </a:r>
            <a:r>
              <a:rPr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는 구매 횟수는 비슷하지만 </a:t>
            </a:r>
            <a:r>
              <a:rPr lang="en-US" altLang="ko-KR" dirty="0">
                <a:solidFill>
                  <a:srgbClr val="2D1E3E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● </a:t>
            </a:r>
            <a:r>
              <a:rPr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군집 </a:t>
            </a:r>
            <a:r>
              <a:rPr lang="en-US" altLang="ko-KR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2</a:t>
            </a:r>
            <a:r>
              <a:rPr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가 한 번 살 때</a:t>
            </a:r>
            <a:endParaRPr lang="en-US" altLang="ko-KR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더 많이</a:t>
            </a:r>
            <a:r>
              <a:rPr lang="en-US" altLang="ko-KR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,</a:t>
            </a:r>
            <a:r>
              <a:rPr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더 비싼 품목을 구매할 가능성이 높다</a:t>
            </a:r>
            <a:r>
              <a:rPr lang="en-US" altLang="ko-KR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.</a:t>
            </a:r>
            <a:r>
              <a:rPr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endParaRPr lang="ko-Kore-KR" altLang="en-US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F1C8D1-094D-6EDC-D1BC-F912EEE70CC2}"/>
              </a:ext>
            </a:extLst>
          </p:cNvPr>
          <p:cNvSpPr txBox="1"/>
          <p:nvPr/>
        </p:nvSpPr>
        <p:spPr>
          <a:xfrm>
            <a:off x="2057400" y="359435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&lt;</a:t>
            </a:r>
            <a:r>
              <a:rPr lang="ko-KR" altLang="en-US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Income</a:t>
            </a:r>
            <a:r>
              <a:rPr lang="ko-KR" altLang="en-US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</a:t>
            </a:r>
            <a:r>
              <a:rPr lang="ko-KR" altLang="en-US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총 수입 </a:t>
            </a:r>
            <a:r>
              <a:rPr lang="en-US" altLang="ko-KR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&gt;</a:t>
            </a:r>
            <a:endParaRPr lang="ko-Kore-KR" alt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12EE4E-285A-0FE6-C58F-B4B9A059FB4F}"/>
              </a:ext>
            </a:extLst>
          </p:cNvPr>
          <p:cNvSpPr txBox="1"/>
          <p:nvPr/>
        </p:nvSpPr>
        <p:spPr>
          <a:xfrm>
            <a:off x="8242300" y="3601589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&lt;</a:t>
            </a:r>
            <a:r>
              <a:rPr lang="ko-KR" altLang="en-US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b="1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TotalMntSpent</a:t>
            </a:r>
            <a:r>
              <a:rPr lang="en-US" altLang="ko-KR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: </a:t>
            </a:r>
            <a:r>
              <a:rPr lang="ko-KR" altLang="en-US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지출총액</a:t>
            </a:r>
            <a:r>
              <a:rPr lang="en-US" altLang="ko-KR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&gt;</a:t>
            </a:r>
            <a:endParaRPr lang="ko-Kore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98E16F-A012-2FD8-839D-5319D4922710}"/>
              </a:ext>
            </a:extLst>
          </p:cNvPr>
          <p:cNvSpPr txBox="1"/>
          <p:nvPr/>
        </p:nvSpPr>
        <p:spPr>
          <a:xfrm>
            <a:off x="12725400" y="3601589"/>
            <a:ext cx="508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&lt;</a:t>
            </a:r>
            <a:r>
              <a:rPr lang="ko-KR" altLang="en-US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b="1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TotalNumPurchased</a:t>
            </a:r>
            <a:r>
              <a:rPr lang="en-US" altLang="ko-KR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: </a:t>
            </a:r>
            <a:r>
              <a:rPr lang="ko-KR" altLang="en-US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총 구매 건수</a:t>
            </a:r>
            <a:r>
              <a:rPr lang="en-US" altLang="ko-KR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&gt;</a:t>
            </a:r>
            <a:endParaRPr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561136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2">
            <a:extLst>
              <a:ext uri="{FF2B5EF4-FFF2-40B4-BE49-F238E27FC236}">
                <a16:creationId xmlns:a16="http://schemas.microsoft.com/office/drawing/2014/main" id="{8F53E911-EDA2-8104-DE5A-AC75BF58C17A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별 군집 특성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;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k=3</a:t>
            </a:r>
            <a:endParaRPr kumimoji="0" lang="en-US" sz="320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A5FAFE-07AA-68BD-00C1-F28ED186AD45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3383D-CAEA-3E91-B61B-CC818A0DCC4C}"/>
              </a:ext>
            </a:extLst>
          </p:cNvPr>
          <p:cNvSpPr/>
          <p:nvPr/>
        </p:nvSpPr>
        <p:spPr>
          <a:xfrm rot="5400000" flipH="1">
            <a:off x="3148224" y="1048525"/>
            <a:ext cx="36000" cy="4792752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B6A77A-4BBA-3CF3-4171-1A846861C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76" y="4101157"/>
            <a:ext cx="8183415" cy="53857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54DC8F-235B-6D1B-95DF-C6673E987CF9}"/>
              </a:ext>
            </a:extLst>
          </p:cNvPr>
          <p:cNvSpPr txBox="1"/>
          <p:nvPr/>
        </p:nvSpPr>
        <p:spPr>
          <a:xfrm>
            <a:off x="685800" y="2662683"/>
            <a:ext cx="60243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kumimoji="1" lang="ko-KR" altLang="en-US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차원 분석 </a:t>
            </a:r>
            <a:r>
              <a:rPr kumimoji="1" lang="en-US" altLang="ko-KR" sz="2800" dirty="0">
                <a:solidFill>
                  <a:srgbClr val="3F6BE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-</a:t>
            </a:r>
            <a:r>
              <a:rPr kumimoji="1" lang="ko-KR" altLang="en-US" sz="2800" dirty="0">
                <a:solidFill>
                  <a:srgbClr val="3F6BE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lang="en" altLang="ko-Kore-KR" dirty="0">
                <a:solidFill>
                  <a:srgbClr val="3F6BE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BY </a:t>
            </a:r>
            <a:r>
              <a:rPr lang="ko-KR" altLang="en-US" dirty="0">
                <a:solidFill>
                  <a:srgbClr val="3F6BE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품목별 구매</a:t>
            </a:r>
          </a:p>
          <a:p>
            <a:r>
              <a:rPr kumimoji="1" lang="ko-KR" altLang="en-US" dirty="0">
                <a:solidFill>
                  <a:srgbClr val="3F6BE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endParaRPr kumimoji="1" lang="ko-Kore-KR" altLang="en-US" dirty="0">
              <a:solidFill>
                <a:srgbClr val="3F6BE2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40948-BB9E-748E-6A37-87189B0270A1}"/>
              </a:ext>
            </a:extLst>
          </p:cNvPr>
          <p:cNvSpPr txBox="1"/>
          <p:nvPr/>
        </p:nvSpPr>
        <p:spPr>
          <a:xfrm>
            <a:off x="9033358" y="5938184"/>
            <a:ext cx="9144000" cy="1233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저소득층이었던 </a:t>
            </a:r>
            <a:r>
              <a:rPr lang="en-US" altLang="ko-KR" sz="2000" dirty="0">
                <a:solidFill>
                  <a:srgbClr val="A9678F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● </a:t>
            </a:r>
            <a:r>
              <a:rPr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군집 </a:t>
            </a:r>
            <a:r>
              <a:rPr lang="en-US" altLang="ko-KR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1</a:t>
            </a:r>
            <a:r>
              <a:rPr lang="ko-KR" altLang="en-US" sz="2000" dirty="0"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이 확연하게 제품들을 적게 구매함</a:t>
            </a:r>
            <a:r>
              <a:rPr lang="en-US" altLang="ko-KR" sz="2000" dirty="0"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. </a:t>
            </a:r>
          </a:p>
          <a:p>
            <a:pPr algn="ctr">
              <a:lnSpc>
                <a:spcPct val="200000"/>
              </a:lnSpc>
            </a:pPr>
            <a:r>
              <a:rPr lang="en-US" altLang="ko-KR" sz="2000" dirty="0">
                <a:solidFill>
                  <a:srgbClr val="EDD1CB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● </a:t>
            </a:r>
            <a:r>
              <a:rPr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군집 </a:t>
            </a:r>
            <a:r>
              <a:rPr lang="en-US" altLang="ko-KR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0 </a:t>
            </a:r>
            <a:r>
              <a:rPr lang="en-US" altLang="ko-KR" sz="2000" dirty="0"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,</a:t>
            </a:r>
            <a:r>
              <a:rPr lang="en-US" altLang="ko-KR" sz="2000" dirty="0">
                <a:solidFill>
                  <a:srgbClr val="2D1E3E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● </a:t>
            </a:r>
            <a:r>
              <a:rPr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군집 </a:t>
            </a:r>
            <a:r>
              <a:rPr lang="en-US" altLang="ko-KR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2 </a:t>
            </a:r>
            <a:r>
              <a:rPr lang="ko-KR" altLang="en-US" sz="2000" dirty="0"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는 비슷하지만 고소득층인 </a:t>
            </a:r>
            <a:r>
              <a:rPr lang="en-US" altLang="ko-KR" sz="2000" dirty="0">
                <a:solidFill>
                  <a:srgbClr val="2D1E3E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● </a:t>
            </a:r>
            <a:r>
              <a:rPr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군집 </a:t>
            </a:r>
            <a:r>
              <a:rPr lang="en-US" altLang="ko-KR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2 </a:t>
            </a:r>
            <a:r>
              <a:rPr lang="ko-KR" altLang="en-US" sz="2000" dirty="0"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가 더 많이 구매</a:t>
            </a:r>
            <a:endParaRPr lang="ko-Kore-KR" altLang="en-US" sz="20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0196A602-C997-CD1A-2280-CA1071571B87}"/>
              </a:ext>
            </a:extLst>
          </p:cNvPr>
          <p:cNvSpPr/>
          <p:nvPr/>
        </p:nvSpPr>
        <p:spPr>
          <a:xfrm>
            <a:off x="2823324" y="4222291"/>
            <a:ext cx="685800" cy="381000"/>
          </a:xfrm>
          <a:prstGeom prst="round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와인</a:t>
            </a: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89DD29BA-EC28-823C-D168-C62B94BC582B}"/>
              </a:ext>
            </a:extLst>
          </p:cNvPr>
          <p:cNvSpPr/>
          <p:nvPr/>
        </p:nvSpPr>
        <p:spPr>
          <a:xfrm>
            <a:off x="5539252" y="4222291"/>
            <a:ext cx="685800" cy="381000"/>
          </a:xfrm>
          <a:prstGeom prst="round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육류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716BD475-6D80-BC0E-435A-D822CE9DD0C2}"/>
              </a:ext>
            </a:extLst>
          </p:cNvPr>
          <p:cNvSpPr/>
          <p:nvPr/>
        </p:nvSpPr>
        <p:spPr>
          <a:xfrm>
            <a:off x="8222207" y="4222291"/>
            <a:ext cx="685800" cy="381000"/>
          </a:xfrm>
          <a:prstGeom prst="round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간식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CD2F6594-3725-DB96-53D1-C7DB00011E82}"/>
              </a:ext>
            </a:extLst>
          </p:cNvPr>
          <p:cNvSpPr/>
          <p:nvPr/>
        </p:nvSpPr>
        <p:spPr>
          <a:xfrm>
            <a:off x="2832949" y="6951658"/>
            <a:ext cx="685800" cy="381000"/>
          </a:xfrm>
          <a:prstGeom prst="round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과일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620A65E8-A22C-3994-24BD-2A878BCADA0F}"/>
              </a:ext>
            </a:extLst>
          </p:cNvPr>
          <p:cNvSpPr/>
          <p:nvPr/>
        </p:nvSpPr>
        <p:spPr>
          <a:xfrm>
            <a:off x="5533724" y="6951658"/>
            <a:ext cx="685800" cy="381000"/>
          </a:xfrm>
          <a:prstGeom prst="round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생선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1613F76-13A2-D790-9423-A2441C38E523}"/>
              </a:ext>
            </a:extLst>
          </p:cNvPr>
          <p:cNvSpPr/>
          <p:nvPr/>
        </p:nvSpPr>
        <p:spPr>
          <a:xfrm>
            <a:off x="8077200" y="6951658"/>
            <a:ext cx="843099" cy="381000"/>
          </a:xfrm>
          <a:prstGeom prst="round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금속품</a:t>
            </a:r>
          </a:p>
        </p:txBody>
      </p:sp>
      <p:sp>
        <p:nvSpPr>
          <p:cNvPr id="27" name="Object 5">
            <a:extLst>
              <a:ext uri="{FF2B5EF4-FFF2-40B4-BE49-F238E27FC236}">
                <a16:creationId xmlns:a16="http://schemas.microsoft.com/office/drawing/2014/main" id="{AA2D3274-ECAF-C03E-3EDD-F3A05C3839C4}"/>
              </a:ext>
            </a:extLst>
          </p:cNvPr>
          <p:cNvSpPr txBox="1"/>
          <p:nvPr/>
        </p:nvSpPr>
        <p:spPr>
          <a:xfrm>
            <a:off x="713461" y="340549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6600" kern="0" spc="300" dirty="0">
                <a:solidFill>
                  <a:srgbClr val="3F6BE2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lang="en-US" altLang="ko-KR" sz="6600" spc="300" dirty="0">
              <a:solidFill>
                <a:srgbClr val="3F6BE2"/>
              </a:solidFill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84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2">
            <a:extLst>
              <a:ext uri="{FF2B5EF4-FFF2-40B4-BE49-F238E27FC236}">
                <a16:creationId xmlns:a16="http://schemas.microsoft.com/office/drawing/2014/main" id="{8F53E911-EDA2-8104-DE5A-AC75BF58C17A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별 군집 특성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;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k=3</a:t>
            </a:r>
            <a:endParaRPr kumimoji="0" lang="en-US" sz="320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A5FAFE-07AA-68BD-00C1-F28ED186AD45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3383D-CAEA-3E91-B61B-CC818A0DCC4C}"/>
              </a:ext>
            </a:extLst>
          </p:cNvPr>
          <p:cNvSpPr/>
          <p:nvPr/>
        </p:nvSpPr>
        <p:spPr>
          <a:xfrm rot="5400000" flipH="1">
            <a:off x="3148224" y="1048525"/>
            <a:ext cx="36000" cy="4792752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B2B5E75-CBC5-F18F-C42E-5BA49918F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48" y="3619500"/>
            <a:ext cx="8324979" cy="54793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54DC8F-235B-6D1B-95DF-C6673E987CF9}"/>
              </a:ext>
            </a:extLst>
          </p:cNvPr>
          <p:cNvSpPr txBox="1"/>
          <p:nvPr/>
        </p:nvSpPr>
        <p:spPr>
          <a:xfrm>
            <a:off x="685800" y="2662683"/>
            <a:ext cx="60243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kumimoji="1" lang="ko-KR" altLang="en-US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차원 분석 </a:t>
            </a:r>
            <a:r>
              <a:rPr kumimoji="1" lang="en-US" altLang="ko-KR" sz="2800" dirty="0">
                <a:solidFill>
                  <a:srgbClr val="3F6BE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-</a:t>
            </a:r>
            <a:r>
              <a:rPr kumimoji="1" lang="ko-KR" altLang="en-US" sz="2800" dirty="0">
                <a:solidFill>
                  <a:srgbClr val="3F6BE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lang="en" altLang="ko-Kore-KR" dirty="0">
                <a:solidFill>
                  <a:srgbClr val="3F6BE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BY </a:t>
            </a:r>
            <a:r>
              <a:rPr lang="ko-KR" altLang="en-US" dirty="0">
                <a:solidFill>
                  <a:srgbClr val="3F6BE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품목별 구매</a:t>
            </a:r>
          </a:p>
          <a:p>
            <a:r>
              <a:rPr kumimoji="1" lang="ko-KR" altLang="en-US" dirty="0">
                <a:solidFill>
                  <a:srgbClr val="3F6BE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endParaRPr kumimoji="1" lang="ko-Kore-KR" altLang="en-US" dirty="0">
              <a:solidFill>
                <a:srgbClr val="3F6BE2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0196A602-C997-CD1A-2280-CA1071571B87}"/>
              </a:ext>
            </a:extLst>
          </p:cNvPr>
          <p:cNvSpPr/>
          <p:nvPr/>
        </p:nvSpPr>
        <p:spPr>
          <a:xfrm>
            <a:off x="2823324" y="3785733"/>
            <a:ext cx="685800" cy="381000"/>
          </a:xfrm>
          <a:prstGeom prst="round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와인</a:t>
            </a: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89DD29BA-EC28-823C-D168-C62B94BC582B}"/>
              </a:ext>
            </a:extLst>
          </p:cNvPr>
          <p:cNvSpPr/>
          <p:nvPr/>
        </p:nvSpPr>
        <p:spPr>
          <a:xfrm>
            <a:off x="5539252" y="3785733"/>
            <a:ext cx="685800" cy="381000"/>
          </a:xfrm>
          <a:prstGeom prst="round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육류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716BD475-6D80-BC0E-435A-D822CE9DD0C2}"/>
              </a:ext>
            </a:extLst>
          </p:cNvPr>
          <p:cNvSpPr/>
          <p:nvPr/>
        </p:nvSpPr>
        <p:spPr>
          <a:xfrm>
            <a:off x="8222207" y="3785733"/>
            <a:ext cx="685800" cy="381000"/>
          </a:xfrm>
          <a:prstGeom prst="round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간식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CD2F6594-3725-DB96-53D1-C7DB00011E82}"/>
              </a:ext>
            </a:extLst>
          </p:cNvPr>
          <p:cNvSpPr/>
          <p:nvPr/>
        </p:nvSpPr>
        <p:spPr>
          <a:xfrm>
            <a:off x="2832949" y="6515100"/>
            <a:ext cx="685800" cy="381000"/>
          </a:xfrm>
          <a:prstGeom prst="round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과일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620A65E8-A22C-3994-24BD-2A878BCADA0F}"/>
              </a:ext>
            </a:extLst>
          </p:cNvPr>
          <p:cNvSpPr/>
          <p:nvPr/>
        </p:nvSpPr>
        <p:spPr>
          <a:xfrm>
            <a:off x="5533724" y="6515100"/>
            <a:ext cx="685800" cy="381000"/>
          </a:xfrm>
          <a:prstGeom prst="round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생선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1613F76-13A2-D790-9423-A2441C38E523}"/>
              </a:ext>
            </a:extLst>
          </p:cNvPr>
          <p:cNvSpPr/>
          <p:nvPr/>
        </p:nvSpPr>
        <p:spPr>
          <a:xfrm>
            <a:off x="8077200" y="6515100"/>
            <a:ext cx="843099" cy="381000"/>
          </a:xfrm>
          <a:prstGeom prst="round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금속품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0B904903-46ED-5636-92EA-C09769B3C47C}"/>
              </a:ext>
            </a:extLst>
          </p:cNvPr>
          <p:cNvSpPr txBox="1"/>
          <p:nvPr/>
        </p:nvSpPr>
        <p:spPr>
          <a:xfrm>
            <a:off x="713461" y="340549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6600" kern="0" spc="300" dirty="0">
                <a:solidFill>
                  <a:srgbClr val="3F6BE2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lang="en-US" altLang="ko-KR" sz="6600" spc="300" dirty="0">
              <a:solidFill>
                <a:srgbClr val="3F6BE2"/>
              </a:solidFill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F4EF2D-FAB7-E196-FEC5-5EDDC4887CC9}"/>
              </a:ext>
            </a:extLst>
          </p:cNvPr>
          <p:cNvSpPr txBox="1"/>
          <p:nvPr/>
        </p:nvSpPr>
        <p:spPr>
          <a:xfrm>
            <a:off x="9094827" y="5590519"/>
            <a:ext cx="9144000" cy="1849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" altLang="ko-Kore-KR" sz="2000" dirty="0">
                <a:solidFill>
                  <a:srgbClr val="3F6BE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Meat, Sweet, Fruit, Fish</a:t>
            </a:r>
            <a:r>
              <a:rPr lang="ko-KR" altLang="en-US" sz="2000" dirty="0"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에서 </a:t>
            </a:r>
            <a:endParaRPr lang="en-US" altLang="ko-KR" sz="2000" dirty="0">
              <a:effectLst/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000" dirty="0">
                <a:solidFill>
                  <a:srgbClr val="EDD1CB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● </a:t>
            </a:r>
            <a:r>
              <a:rPr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군집 </a:t>
            </a:r>
            <a:r>
              <a:rPr lang="en-US" altLang="ko-KR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0 </a:t>
            </a:r>
            <a:r>
              <a:rPr lang="en-US" altLang="ko-KR" sz="2000" dirty="0"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,</a:t>
            </a:r>
            <a:r>
              <a:rPr lang="en-US" altLang="ko-KR" sz="2000" dirty="0">
                <a:solidFill>
                  <a:srgbClr val="2D1E3E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● </a:t>
            </a:r>
            <a:r>
              <a:rPr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군집 </a:t>
            </a:r>
            <a:r>
              <a:rPr lang="en-US" altLang="ko-KR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2 </a:t>
            </a:r>
            <a:r>
              <a:rPr lang="ko-KR" altLang="en-US" sz="2000" dirty="0"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의 구매 차이가 꽤 남</a:t>
            </a:r>
            <a:endParaRPr lang="ko-Kore-KR" altLang="en-US" sz="20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algn="ctr">
              <a:lnSpc>
                <a:spcPct val="200000"/>
              </a:lnSpc>
            </a:pPr>
            <a:endParaRPr lang="en-US" altLang="ko-KR" sz="2000" dirty="0">
              <a:effectLst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B6A48-B536-C0DC-4CFE-2B0F3A8F9790}"/>
              </a:ext>
            </a:extLst>
          </p:cNvPr>
          <p:cNvSpPr txBox="1"/>
          <p:nvPr/>
        </p:nvSpPr>
        <p:spPr>
          <a:xfrm>
            <a:off x="1746421" y="9260267"/>
            <a:ext cx="6135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&lt;</a:t>
            </a:r>
            <a:r>
              <a:rPr lang="ko-KR" altLang="en-US" sz="18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z="1800" dirty="0">
                <a:solidFill>
                  <a:srgbClr val="EDD1CB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● </a:t>
            </a:r>
            <a:r>
              <a:rPr lang="ko-KR" altLang="en-US" sz="18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군집 </a:t>
            </a:r>
            <a:r>
              <a:rPr lang="en-US" altLang="ko-KR" sz="18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0 </a:t>
            </a:r>
            <a:r>
              <a:rPr lang="en-US" altLang="ko-KR" sz="1800" dirty="0"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en-US" altLang="ko-KR" sz="1800" dirty="0">
                <a:solidFill>
                  <a:srgbClr val="2D1E3E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● </a:t>
            </a:r>
            <a:r>
              <a:rPr lang="ko-KR" altLang="en-US" sz="18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군집 </a:t>
            </a:r>
            <a:r>
              <a:rPr lang="en-US" altLang="ko-KR" sz="18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</a:t>
            </a:r>
            <a:r>
              <a:rPr lang="ko-KR" altLang="en-US" sz="18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의 분포를 자세히 보기 위해 확대 </a:t>
            </a:r>
            <a:r>
              <a:rPr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66226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2">
            <a:extLst>
              <a:ext uri="{FF2B5EF4-FFF2-40B4-BE49-F238E27FC236}">
                <a16:creationId xmlns:a16="http://schemas.microsoft.com/office/drawing/2014/main" id="{8F53E911-EDA2-8104-DE5A-AC75BF58C17A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별 군집 특성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;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k=3</a:t>
            </a:r>
            <a:endParaRPr kumimoji="0" lang="en-US" sz="320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A5FAFE-07AA-68BD-00C1-F28ED186AD45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3383D-CAEA-3E91-B61B-CC818A0DCC4C}"/>
              </a:ext>
            </a:extLst>
          </p:cNvPr>
          <p:cNvSpPr/>
          <p:nvPr/>
        </p:nvSpPr>
        <p:spPr>
          <a:xfrm rot="5400000" flipH="1">
            <a:off x="3148224" y="1048525"/>
            <a:ext cx="36000" cy="4792752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54DC8F-235B-6D1B-95DF-C6673E987CF9}"/>
              </a:ext>
            </a:extLst>
          </p:cNvPr>
          <p:cNvSpPr txBox="1"/>
          <p:nvPr/>
        </p:nvSpPr>
        <p:spPr>
          <a:xfrm>
            <a:off x="685800" y="2662683"/>
            <a:ext cx="6024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kumimoji="1" lang="ko-KR" altLang="en-US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차원 분석</a:t>
            </a:r>
            <a:endParaRPr kumimoji="1" lang="ko-Kore-KR" altLang="en-US" dirty="0">
              <a:solidFill>
                <a:srgbClr val="3F6BE2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27" name="Object 5">
            <a:extLst>
              <a:ext uri="{FF2B5EF4-FFF2-40B4-BE49-F238E27FC236}">
                <a16:creationId xmlns:a16="http://schemas.microsoft.com/office/drawing/2014/main" id="{AA2D3274-ECAF-C03E-3EDD-F3A05C3839C4}"/>
              </a:ext>
            </a:extLst>
          </p:cNvPr>
          <p:cNvSpPr txBox="1"/>
          <p:nvPr/>
        </p:nvSpPr>
        <p:spPr>
          <a:xfrm>
            <a:off x="713461" y="340549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6600" kern="0" spc="300" dirty="0">
                <a:solidFill>
                  <a:srgbClr val="3F6BE2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lang="en-US" altLang="ko-KR" sz="6600" spc="300" dirty="0">
              <a:solidFill>
                <a:srgbClr val="3F6BE2"/>
              </a:solidFill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8A1A68-47A2-7136-74A1-D92463C48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243449"/>
            <a:ext cx="5181600" cy="4565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64A9E6A-808C-4D50-4D7D-BAD99BEB8CC6}"/>
              </a:ext>
            </a:extLst>
          </p:cNvPr>
          <p:cNvGrpSpPr/>
          <p:nvPr/>
        </p:nvGrpSpPr>
        <p:grpSpPr>
          <a:xfrm>
            <a:off x="5645897" y="1247663"/>
            <a:ext cx="12645732" cy="461665"/>
            <a:chOff x="1892718" y="3039933"/>
            <a:chExt cx="12645732" cy="4616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0A14D8-003E-7D94-CE2B-2A19AFCC663D}"/>
                </a:ext>
              </a:extLst>
            </p:cNvPr>
            <p:cNvSpPr txBox="1"/>
            <p:nvPr/>
          </p:nvSpPr>
          <p:spPr>
            <a:xfrm>
              <a:off x="2346450" y="3086100"/>
              <a:ext cx="1219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상관관계 분석에서 다른 변수들과 가장 </a:t>
              </a:r>
              <a:r>
                <a:rPr lang="ko-KR" altLang="en-US" sz="2000" b="1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높은 상관계수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를 가지는 변수가 </a:t>
              </a:r>
              <a:r>
                <a:rPr lang="en-US" altLang="ko-KR" dirty="0">
                  <a:solidFill>
                    <a:srgbClr val="C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Income</a:t>
              </a:r>
              <a:r>
                <a:rPr lang="en-US" altLang="ko-KR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,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그 다음으로 </a:t>
              </a:r>
              <a:r>
                <a:rPr lang="en-US" altLang="ko-KR" dirty="0" err="1">
                  <a:solidFill>
                    <a:srgbClr val="C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TotalMntSpent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임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pic>
          <p:nvPicPr>
            <p:cNvPr id="9" name="그래픽 8" descr="확인 표시 윤곽선">
              <a:extLst>
                <a:ext uri="{FF2B5EF4-FFF2-40B4-BE49-F238E27FC236}">
                  <a16:creationId xmlns:a16="http://schemas.microsoft.com/office/drawing/2014/main" id="{B0131A2A-AFD2-50DC-5559-63BA0CCDE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92718" y="3039933"/>
              <a:ext cx="461665" cy="461665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0CB3C50-5CDE-1ACA-7C8E-952079345D65}"/>
              </a:ext>
            </a:extLst>
          </p:cNvPr>
          <p:cNvGrpSpPr/>
          <p:nvPr/>
        </p:nvGrpSpPr>
        <p:grpSpPr>
          <a:xfrm>
            <a:off x="5645897" y="1761105"/>
            <a:ext cx="12645732" cy="461665"/>
            <a:chOff x="1892718" y="3039933"/>
            <a:chExt cx="12645732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E58163-4F4A-0D59-422A-19C906E8A079}"/>
                </a:ext>
              </a:extLst>
            </p:cNvPr>
            <p:cNvSpPr txBox="1"/>
            <p:nvPr/>
          </p:nvSpPr>
          <p:spPr>
            <a:xfrm>
              <a:off x="2346450" y="3086100"/>
              <a:ext cx="1219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Income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과 </a:t>
              </a:r>
              <a:r>
                <a:rPr lang="en-US" altLang="ko-KR" dirty="0" err="1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TotalMntSpent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와의 </a:t>
              </a:r>
              <a:r>
                <a:rPr lang="ko-KR" altLang="en-US" sz="2000" b="1" dirty="0" err="1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산점도</a:t>
              </a:r>
              <a:r>
                <a:rPr lang="ko-KR" altLang="en-US" sz="2000" b="1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 분석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 결과 가장 군집이 뚜렷하게 나타남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pic>
          <p:nvPicPr>
            <p:cNvPr id="14" name="그래픽 13" descr="확인 표시 윤곽선">
              <a:extLst>
                <a:ext uri="{FF2B5EF4-FFF2-40B4-BE49-F238E27FC236}">
                  <a16:creationId xmlns:a16="http://schemas.microsoft.com/office/drawing/2014/main" id="{798F7D27-42FA-2AFF-B908-3AE07BEF6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92718" y="3039933"/>
              <a:ext cx="461665" cy="461665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E49EA65-1E7A-EFB7-CF92-378A984C4236}"/>
              </a:ext>
            </a:extLst>
          </p:cNvPr>
          <p:cNvGrpSpPr/>
          <p:nvPr/>
        </p:nvGrpSpPr>
        <p:grpSpPr>
          <a:xfrm>
            <a:off x="5645897" y="2279965"/>
            <a:ext cx="12645732" cy="461665"/>
            <a:chOff x="1892718" y="3039933"/>
            <a:chExt cx="12645732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9F4142-758D-949D-2F53-0605D2ADEC88}"/>
                </a:ext>
              </a:extLst>
            </p:cNvPr>
            <p:cNvSpPr txBox="1"/>
            <p:nvPr/>
          </p:nvSpPr>
          <p:spPr>
            <a:xfrm>
              <a:off x="2346450" y="3086100"/>
              <a:ext cx="121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Income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이 증가할수록 </a:t>
              </a:r>
              <a:r>
                <a:rPr lang="en-US" altLang="ko-KR" dirty="0" err="1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TotalMntSpent</a:t>
              </a:r>
              <a:r>
                <a:rPr lang="en-US" altLang="ko-KR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역시 증가하는 </a:t>
              </a:r>
              <a:r>
                <a:rPr lang="ko-KR" altLang="en-US" dirty="0" err="1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경항을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 보임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pic>
          <p:nvPicPr>
            <p:cNvPr id="19" name="그래픽 18" descr="확인 표시 윤곽선">
              <a:extLst>
                <a:ext uri="{FF2B5EF4-FFF2-40B4-BE49-F238E27FC236}">
                  <a16:creationId xmlns:a16="http://schemas.microsoft.com/office/drawing/2014/main" id="{245EBE5C-AA0C-C341-8973-12921C941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92718" y="3039933"/>
              <a:ext cx="461665" cy="461665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A72D7407-C79A-84DC-AEB8-8B9045092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189" y="4243449"/>
            <a:ext cx="5181600" cy="4617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1B24BC-61A5-2B99-5F45-EA03E1D254FF}"/>
              </a:ext>
            </a:extLst>
          </p:cNvPr>
          <p:cNvSpPr txBox="1"/>
          <p:nvPr/>
        </p:nvSpPr>
        <p:spPr>
          <a:xfrm>
            <a:off x="3175907" y="9053572"/>
            <a:ext cx="4316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⇒ </a:t>
            </a:r>
            <a:r>
              <a:rPr lang="ko-KR" altLang="en-US" sz="2000" dirty="0">
                <a:solidFill>
                  <a:srgbClr val="C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군집화가 잘 나타나는 변수 사용</a:t>
            </a:r>
          </a:p>
        </p:txBody>
      </p:sp>
    </p:spTree>
    <p:extLst>
      <p:ext uri="{BB962C8B-B14F-4D97-AF65-F5344CB8AC3E}">
        <p14:creationId xmlns:p14="http://schemas.microsoft.com/office/powerpoint/2010/main" val="4154390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2">
            <a:extLst>
              <a:ext uri="{FF2B5EF4-FFF2-40B4-BE49-F238E27FC236}">
                <a16:creationId xmlns:a16="http://schemas.microsoft.com/office/drawing/2014/main" id="{8F53E911-EDA2-8104-DE5A-AC75BF58C17A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별 군집 특성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;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k=3</a:t>
            </a:r>
            <a:endParaRPr kumimoji="0" lang="en-US" sz="320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A5FAFE-07AA-68BD-00C1-F28ED186AD45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3383D-CAEA-3E91-B61B-CC818A0DCC4C}"/>
              </a:ext>
            </a:extLst>
          </p:cNvPr>
          <p:cNvSpPr/>
          <p:nvPr/>
        </p:nvSpPr>
        <p:spPr>
          <a:xfrm rot="5400000" flipH="1">
            <a:off x="3148224" y="1048525"/>
            <a:ext cx="36000" cy="4792752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54DC8F-235B-6D1B-95DF-C6673E987CF9}"/>
              </a:ext>
            </a:extLst>
          </p:cNvPr>
          <p:cNvSpPr txBox="1"/>
          <p:nvPr/>
        </p:nvSpPr>
        <p:spPr>
          <a:xfrm>
            <a:off x="685800" y="2662683"/>
            <a:ext cx="60243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kumimoji="1" lang="ko-KR" altLang="en-US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차원 분석 </a:t>
            </a:r>
            <a:r>
              <a:rPr kumimoji="1" lang="en-US" altLang="ko-KR" sz="2800" dirty="0">
                <a:solidFill>
                  <a:srgbClr val="3F6BE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-</a:t>
            </a:r>
            <a:r>
              <a:rPr kumimoji="1" lang="ko-KR" altLang="en-US" sz="2800" dirty="0">
                <a:solidFill>
                  <a:srgbClr val="3F6BE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lang="en" altLang="ko-Kore-KR" dirty="0">
                <a:solidFill>
                  <a:srgbClr val="3F6BE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BY </a:t>
            </a:r>
            <a:r>
              <a:rPr lang="ko-KR" altLang="en-US" dirty="0">
                <a:solidFill>
                  <a:srgbClr val="3F6BE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품목별 구매</a:t>
            </a:r>
          </a:p>
          <a:p>
            <a:r>
              <a:rPr kumimoji="1" lang="ko-KR" altLang="en-US" dirty="0">
                <a:solidFill>
                  <a:srgbClr val="3F6BE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endParaRPr kumimoji="1" lang="ko-Kore-KR" altLang="en-US" dirty="0">
              <a:solidFill>
                <a:srgbClr val="3F6BE2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0B904903-46ED-5636-92EA-C09769B3C47C}"/>
              </a:ext>
            </a:extLst>
          </p:cNvPr>
          <p:cNvSpPr txBox="1"/>
          <p:nvPr/>
        </p:nvSpPr>
        <p:spPr>
          <a:xfrm>
            <a:off x="713461" y="340549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6600" kern="0" spc="300" dirty="0">
                <a:solidFill>
                  <a:srgbClr val="3F6BE2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lang="en-US" altLang="ko-KR" sz="6600" spc="300" dirty="0">
              <a:solidFill>
                <a:srgbClr val="3F6BE2"/>
              </a:solidFill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2390CE5-BABC-589F-113C-0E2771FB3286}"/>
              </a:ext>
            </a:extLst>
          </p:cNvPr>
          <p:cNvGrpSpPr/>
          <p:nvPr/>
        </p:nvGrpSpPr>
        <p:grpSpPr>
          <a:xfrm>
            <a:off x="381000" y="3801485"/>
            <a:ext cx="5348463" cy="6065471"/>
            <a:chOff x="381000" y="3325703"/>
            <a:chExt cx="5348463" cy="654125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F70420-0C82-240C-D298-ABDA138ACB8D}"/>
                </a:ext>
              </a:extLst>
            </p:cNvPr>
            <p:cNvSpPr/>
            <p:nvPr/>
          </p:nvSpPr>
          <p:spPr>
            <a:xfrm>
              <a:off x="381000" y="3751883"/>
              <a:ext cx="5348463" cy="6115073"/>
            </a:xfrm>
            <a:prstGeom prst="rect">
              <a:avLst/>
            </a:prstGeom>
            <a:noFill/>
            <a:ln w="19050">
              <a:solidFill>
                <a:srgbClr val="00359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schemeClr val="bg1">
                    <a:lumMod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schemeClr val="bg1">
                    <a:lumMod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schemeClr val="bg1">
                    <a:lumMod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schemeClr val="bg1">
                    <a:lumMod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schemeClr val="bg1">
                    <a:lumMod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schemeClr val="bg1">
                    <a:lumMod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schemeClr val="bg1">
                    <a:lumMod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schemeClr val="bg1">
                    <a:lumMod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schemeClr val="bg1">
                    <a:lumMod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schemeClr val="bg1">
                    <a:lumMod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schemeClr val="bg1">
                    <a:lumMod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ED95535-EE0E-7823-A8B9-45656E9A4F3D}"/>
                </a:ext>
              </a:extLst>
            </p:cNvPr>
            <p:cNvSpPr/>
            <p:nvPr/>
          </p:nvSpPr>
          <p:spPr>
            <a:xfrm>
              <a:off x="1111686" y="3325703"/>
              <a:ext cx="3887089" cy="852360"/>
            </a:xfrm>
            <a:prstGeom prst="roundRect">
              <a:avLst/>
            </a:prstGeom>
            <a:solidFill>
              <a:srgbClr val="6887D5"/>
            </a:solidFill>
            <a:ln>
              <a:solidFill>
                <a:srgbClr val="6887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Income </a:t>
              </a:r>
              <a:r>
                <a:rPr lang="ko-KR" altLang="en-US" b="1" dirty="0">
                  <a:solidFill>
                    <a:schemeClr val="bg1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</a:rPr>
                <a:t>별 각 품목 지출액 </a:t>
              </a:r>
              <a:endParaRPr lang="en-US" altLang="ko-KR" b="1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3803A3-AE85-4AD7-953A-A905C8139F35}"/>
                </a:ext>
              </a:extLst>
            </p:cNvPr>
            <p:cNvSpPr txBox="1"/>
            <p:nvPr/>
          </p:nvSpPr>
          <p:spPr>
            <a:xfrm>
              <a:off x="685800" y="4610100"/>
              <a:ext cx="4724400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품목 </a:t>
              </a:r>
              <a:r>
                <a:rPr lang="en-US" altLang="ko-KR" sz="1600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1;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와인 🍷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품목 </a:t>
              </a:r>
              <a:r>
                <a:rPr lang="en-US" altLang="ko-KR" sz="1600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2;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육류 🍖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품목 </a:t>
              </a:r>
              <a:r>
                <a:rPr lang="en-US" altLang="ko-KR" sz="1600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3;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당류 🍭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품목 </a:t>
              </a:r>
              <a:r>
                <a:rPr lang="en-US" altLang="ko-KR" sz="1600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4;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과일 🍇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품목 </a:t>
              </a:r>
              <a:r>
                <a:rPr lang="en-US" altLang="ko-KR" sz="1600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5;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어류 🎣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품목 </a:t>
              </a:r>
              <a:r>
                <a:rPr lang="en-US" altLang="ko-KR" sz="1600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6;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금    💎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dirty="0">
                  <a:solidFill>
                    <a:srgbClr val="A9678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●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군집 </a:t>
              </a:r>
              <a:r>
                <a:rPr lang="en-US" altLang="ko-KR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1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은 저소득 </a:t>
              </a:r>
              <a:r>
                <a:rPr lang="en-US" altLang="ko-KR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/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모든 품목에서 가장 적게 구매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dirty="0">
                  <a:solidFill>
                    <a:srgbClr val="EDD1C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●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군집 </a:t>
              </a:r>
              <a:r>
                <a:rPr lang="en-US" altLang="ko-KR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0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은 중간층 </a:t>
              </a:r>
              <a:r>
                <a:rPr lang="en-US" altLang="ko-KR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/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모든 품목에서 중간 수준으로 구매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dirty="0">
                  <a:solidFill>
                    <a:srgbClr val="2D1E3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●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군집 </a:t>
              </a:r>
              <a:r>
                <a:rPr lang="en-US" altLang="ko-KR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2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는 고소득 </a:t>
              </a:r>
              <a:r>
                <a:rPr lang="en-US" altLang="ko-KR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/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모든 품목에서 가장 많이 구매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17564DD-5006-D4B6-D8E7-E873662AE09B}"/>
              </a:ext>
            </a:extLst>
          </p:cNvPr>
          <p:cNvGrpSpPr/>
          <p:nvPr/>
        </p:nvGrpSpPr>
        <p:grpSpPr>
          <a:xfrm>
            <a:off x="6236517" y="2322747"/>
            <a:ext cx="11281635" cy="7542857"/>
            <a:chOff x="6154057" y="2324100"/>
            <a:chExt cx="11281635" cy="754285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21D5D2E-A7A0-3540-3128-A55AA7A90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0" y="2324100"/>
              <a:ext cx="11263492" cy="754285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48293E-B7E1-9235-E569-CCDD9CA6C534}"/>
                </a:ext>
              </a:extLst>
            </p:cNvPr>
            <p:cNvSpPr txBox="1"/>
            <p:nvPr/>
          </p:nvSpPr>
          <p:spPr>
            <a:xfrm>
              <a:off x="6172200" y="2717754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🍷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F67DED-3AC4-D313-C668-A766EC803C0C}"/>
                </a:ext>
              </a:extLst>
            </p:cNvPr>
            <p:cNvSpPr txBox="1"/>
            <p:nvPr/>
          </p:nvSpPr>
          <p:spPr>
            <a:xfrm>
              <a:off x="9906000" y="2717754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🍖 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4B2888-858D-8A65-72B6-26E57F635873}"/>
                </a:ext>
              </a:extLst>
            </p:cNvPr>
            <p:cNvSpPr txBox="1"/>
            <p:nvPr/>
          </p:nvSpPr>
          <p:spPr>
            <a:xfrm>
              <a:off x="13554203" y="2717754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🍭 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77FE64-DC95-C4AE-D59E-D01544F6D37F}"/>
                </a:ext>
              </a:extLst>
            </p:cNvPr>
            <p:cNvSpPr txBox="1"/>
            <p:nvPr/>
          </p:nvSpPr>
          <p:spPr>
            <a:xfrm>
              <a:off x="6154057" y="6624753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🍇 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98DBF7-9F41-3BEE-8E33-1ADDED91B5D4}"/>
                </a:ext>
              </a:extLst>
            </p:cNvPr>
            <p:cNvSpPr txBox="1"/>
            <p:nvPr/>
          </p:nvSpPr>
          <p:spPr>
            <a:xfrm>
              <a:off x="9906000" y="6624753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🎣 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0010B5-EFFF-967F-5663-8CA4648F8549}"/>
                </a:ext>
              </a:extLst>
            </p:cNvPr>
            <p:cNvSpPr txBox="1"/>
            <p:nvPr/>
          </p:nvSpPr>
          <p:spPr>
            <a:xfrm>
              <a:off x="13554203" y="6624753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💎 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626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2">
            <a:extLst>
              <a:ext uri="{FF2B5EF4-FFF2-40B4-BE49-F238E27FC236}">
                <a16:creationId xmlns:a16="http://schemas.microsoft.com/office/drawing/2014/main" id="{8F53E911-EDA2-8104-DE5A-AC75BF58C17A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별 군집 특성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;</a:t>
            </a:r>
            <a:r>
              <a:rPr lang="ko-KR" altLang="en-US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altLang="ko-KR" sz="3200" kern="0" spc="3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k=3</a:t>
            </a:r>
            <a:endParaRPr kumimoji="0" lang="en-US" sz="320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A5FAFE-07AA-68BD-00C1-F28ED186AD45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3383D-CAEA-3E91-B61B-CC818A0DCC4C}"/>
              </a:ext>
            </a:extLst>
          </p:cNvPr>
          <p:cNvSpPr/>
          <p:nvPr/>
        </p:nvSpPr>
        <p:spPr>
          <a:xfrm rot="5400000" flipH="1">
            <a:off x="3148224" y="1048525"/>
            <a:ext cx="36000" cy="4792752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54DC8F-235B-6D1B-95DF-C6673E987CF9}"/>
              </a:ext>
            </a:extLst>
          </p:cNvPr>
          <p:cNvSpPr txBox="1"/>
          <p:nvPr/>
        </p:nvSpPr>
        <p:spPr>
          <a:xfrm>
            <a:off x="685800" y="2662683"/>
            <a:ext cx="60243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kumimoji="1" lang="ko-KR" altLang="en-US" sz="2800" dirty="0">
                <a:solidFill>
                  <a:srgbClr val="3F6BE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차원 분석 </a:t>
            </a:r>
            <a:r>
              <a:rPr kumimoji="1" lang="en-US" altLang="ko-KR" sz="2800" dirty="0">
                <a:solidFill>
                  <a:srgbClr val="3F6BE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-</a:t>
            </a:r>
            <a:r>
              <a:rPr kumimoji="1" lang="ko-KR" altLang="en-US" sz="2800" dirty="0">
                <a:solidFill>
                  <a:srgbClr val="3F6BE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lang="en" altLang="ko-Kore-KR" dirty="0">
                <a:solidFill>
                  <a:srgbClr val="3F6BE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BY </a:t>
            </a:r>
            <a:r>
              <a:rPr lang="ko-KR" altLang="en-US" dirty="0">
                <a:solidFill>
                  <a:srgbClr val="3F6BE2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품목별 구매</a:t>
            </a:r>
          </a:p>
          <a:p>
            <a:r>
              <a:rPr kumimoji="1" lang="ko-KR" altLang="en-US" dirty="0">
                <a:solidFill>
                  <a:srgbClr val="3F6BE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endParaRPr kumimoji="1" lang="ko-Kore-KR" altLang="en-US" dirty="0">
              <a:solidFill>
                <a:srgbClr val="3F6BE2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0B904903-46ED-5636-92EA-C09769B3C47C}"/>
              </a:ext>
            </a:extLst>
          </p:cNvPr>
          <p:cNvSpPr txBox="1"/>
          <p:nvPr/>
        </p:nvSpPr>
        <p:spPr>
          <a:xfrm>
            <a:off x="713461" y="340549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6600" kern="0" spc="300" dirty="0">
                <a:solidFill>
                  <a:srgbClr val="3F6BE2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lang="en-US" altLang="ko-KR" sz="6600" spc="300" dirty="0">
              <a:solidFill>
                <a:srgbClr val="3F6BE2"/>
              </a:solidFill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4818F23-4C6E-440D-E32D-C5A7C04EFA1C}"/>
              </a:ext>
            </a:extLst>
          </p:cNvPr>
          <p:cNvGrpSpPr/>
          <p:nvPr/>
        </p:nvGrpSpPr>
        <p:grpSpPr>
          <a:xfrm>
            <a:off x="381000" y="3801485"/>
            <a:ext cx="5348463" cy="6407788"/>
            <a:chOff x="381000" y="3325703"/>
            <a:chExt cx="5348463" cy="691042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A5CFD41-C398-02F2-AF59-2D2852215184}"/>
                </a:ext>
              </a:extLst>
            </p:cNvPr>
            <p:cNvGrpSpPr/>
            <p:nvPr/>
          </p:nvGrpSpPr>
          <p:grpSpPr>
            <a:xfrm>
              <a:off x="381000" y="3325703"/>
              <a:ext cx="5348463" cy="6541253"/>
              <a:chOff x="381000" y="3325703"/>
              <a:chExt cx="5348463" cy="654125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536413-B826-CD82-0993-7877B8CAC3B6}"/>
                  </a:ext>
                </a:extLst>
              </p:cNvPr>
              <p:cNvSpPr/>
              <p:nvPr/>
            </p:nvSpPr>
            <p:spPr>
              <a:xfrm>
                <a:off x="381000" y="3751883"/>
                <a:ext cx="5348463" cy="6115073"/>
              </a:xfrm>
              <a:prstGeom prst="rect">
                <a:avLst/>
              </a:prstGeom>
              <a:noFill/>
              <a:ln w="19050">
                <a:solidFill>
                  <a:srgbClr val="00359C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FCF03203-D8A3-8BE2-9416-9F38ED26593C}"/>
                  </a:ext>
                </a:extLst>
              </p:cNvPr>
              <p:cNvSpPr/>
              <p:nvPr/>
            </p:nvSpPr>
            <p:spPr>
              <a:xfrm>
                <a:off x="1111686" y="3325703"/>
                <a:ext cx="3887089" cy="852360"/>
              </a:xfrm>
              <a:prstGeom prst="roundRect">
                <a:avLst/>
              </a:prstGeom>
              <a:solidFill>
                <a:srgbClr val="6887D5"/>
              </a:solidFill>
              <a:ln>
                <a:solidFill>
                  <a:srgbClr val="6887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bg1"/>
                    </a:solidFill>
                    <a:latin typeface="S-Core Dream 6 Bold" panose="020B0703030302020204" pitchFamily="34" charset="-127"/>
                    <a:ea typeface="S-Core Dream 6 Bold" panose="020B0703030302020204" pitchFamily="34" charset="-127"/>
                  </a:rPr>
                  <a:t>총 구매건수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S-Core Dream 6 Bold" panose="020B0703030302020204" pitchFamily="34" charset="-127"/>
                    <a:ea typeface="S-Core Dream 6 Bold" panose="020B0703030302020204" pitchFamily="34" charset="-127"/>
                  </a:rPr>
                  <a:t> </a:t>
                </a:r>
                <a:r>
                  <a:rPr lang="ko-KR" altLang="en-US" b="1" dirty="0">
                    <a:solidFill>
                      <a:schemeClr val="bg1"/>
                    </a:solidFill>
                    <a:latin typeface="S-Core Dream 6 Bold" panose="020B0703030302020204" pitchFamily="34" charset="-127"/>
                    <a:ea typeface="S-Core Dream 6 Bold" panose="020B0703030302020204" pitchFamily="34" charset="-127"/>
                  </a:rPr>
                  <a:t>별 각 품목 지출액 </a:t>
                </a:r>
                <a:endParaRPr lang="en-US" altLang="ko-KR" b="1" dirty="0">
                  <a:solidFill>
                    <a:schemeClr val="bg1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C4E3BC-0720-8B34-6A1F-44A5074DE24D}"/>
                </a:ext>
              </a:extLst>
            </p:cNvPr>
            <p:cNvSpPr txBox="1"/>
            <p:nvPr/>
          </p:nvSpPr>
          <p:spPr>
            <a:xfrm>
              <a:off x="685800" y="4610100"/>
              <a:ext cx="4724400" cy="5626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품목 </a:t>
              </a:r>
              <a:r>
                <a:rPr lang="en-US" altLang="ko-KR" sz="1600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1;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와인 🍷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품목 </a:t>
              </a:r>
              <a:r>
                <a:rPr lang="en-US" altLang="ko-KR" sz="1600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2;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육류 🍖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품목 </a:t>
              </a:r>
              <a:r>
                <a:rPr lang="en-US" altLang="ko-KR" sz="1600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3;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당류 🍭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품목 </a:t>
              </a:r>
              <a:r>
                <a:rPr lang="en-US" altLang="ko-KR" sz="1600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4;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과일 🍇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품목 </a:t>
              </a:r>
              <a:r>
                <a:rPr lang="en-US" altLang="ko-KR" sz="1600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5;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어류 🎣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품목 </a:t>
              </a:r>
              <a:r>
                <a:rPr lang="en-US" altLang="ko-KR" sz="1600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6;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금속류💎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dirty="0">
                  <a:solidFill>
                    <a:srgbClr val="A9678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●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군집 </a:t>
              </a:r>
              <a:r>
                <a:rPr lang="en-US" altLang="ko-KR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1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은 저소득 </a:t>
              </a:r>
              <a:r>
                <a:rPr lang="en-US" altLang="ko-KR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/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모든 품목에서 가장 적게 구매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와인</a:t>
              </a:r>
              <a:r>
                <a:rPr lang="en-US" altLang="ko-KR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,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금 품목에서는 </a:t>
              </a:r>
              <a:r>
                <a:rPr lang="en-US" altLang="ko-KR" dirty="0">
                  <a:solidFill>
                    <a:srgbClr val="EDD1C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●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군집 </a:t>
              </a:r>
              <a:r>
                <a:rPr lang="en-US" altLang="ko-KR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0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와 </a:t>
              </a:r>
              <a:r>
                <a:rPr lang="en-US" altLang="ko-KR" dirty="0">
                  <a:solidFill>
                    <a:srgbClr val="2D1E3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●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군집 </a:t>
              </a:r>
              <a:r>
                <a:rPr lang="en-US" altLang="ko-KR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2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의 차이가 크지 않음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육류</a:t>
              </a:r>
              <a:r>
                <a:rPr lang="en-US" altLang="ko-KR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,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당류</a:t>
              </a:r>
              <a:r>
                <a:rPr lang="en-US" altLang="ko-KR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,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과일</a:t>
              </a:r>
              <a:r>
                <a:rPr lang="en-US" altLang="ko-KR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,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어류 품목에서는 </a:t>
              </a:r>
              <a:r>
                <a:rPr lang="en-US" altLang="ko-KR" dirty="0">
                  <a:solidFill>
                    <a:srgbClr val="2D1E3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●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군집 </a:t>
              </a:r>
              <a:r>
                <a:rPr lang="en-US" altLang="ko-KR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2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가 </a:t>
              </a:r>
              <a:r>
                <a:rPr lang="en-US" altLang="ko-KR" dirty="0">
                  <a:solidFill>
                    <a:srgbClr val="EDD1C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● 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군집 </a:t>
              </a:r>
              <a:r>
                <a:rPr lang="en-US" altLang="ko-KR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0</a:t>
              </a:r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보다 더 많이 구매했으나 크게 뚜렷하지 않음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8B4130-A1A2-CD90-158E-2323EFCE397B}"/>
              </a:ext>
            </a:extLst>
          </p:cNvPr>
          <p:cNvGrpSpPr/>
          <p:nvPr/>
        </p:nvGrpSpPr>
        <p:grpSpPr>
          <a:xfrm>
            <a:off x="6335079" y="2324099"/>
            <a:ext cx="11281635" cy="7542857"/>
            <a:chOff x="6335079" y="2324099"/>
            <a:chExt cx="11281635" cy="754285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27E9D85-55BD-25F7-A2AE-968C8A049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3222" y="2324099"/>
              <a:ext cx="11263492" cy="754285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E87137-CA2F-B9F1-285D-294A79416B39}"/>
                </a:ext>
              </a:extLst>
            </p:cNvPr>
            <p:cNvSpPr txBox="1"/>
            <p:nvPr/>
          </p:nvSpPr>
          <p:spPr>
            <a:xfrm>
              <a:off x="6353222" y="2717753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🍷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55D0B3-05A6-D50F-1DFD-332790C12ED9}"/>
                </a:ext>
              </a:extLst>
            </p:cNvPr>
            <p:cNvSpPr txBox="1"/>
            <p:nvPr/>
          </p:nvSpPr>
          <p:spPr>
            <a:xfrm>
              <a:off x="10087022" y="2717753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🍖 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AD1D6E-7DE4-DB6E-A4C8-4D42DCE8D11D}"/>
                </a:ext>
              </a:extLst>
            </p:cNvPr>
            <p:cNvSpPr txBox="1"/>
            <p:nvPr/>
          </p:nvSpPr>
          <p:spPr>
            <a:xfrm>
              <a:off x="13735225" y="2717753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🍭 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E3D391-189C-CB26-CCF6-B4F9BD69DEB4}"/>
                </a:ext>
              </a:extLst>
            </p:cNvPr>
            <p:cNvSpPr txBox="1"/>
            <p:nvPr/>
          </p:nvSpPr>
          <p:spPr>
            <a:xfrm>
              <a:off x="6335079" y="6624752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🍇 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89CD25-A7F3-D542-CE6D-90022BCBF76E}"/>
                </a:ext>
              </a:extLst>
            </p:cNvPr>
            <p:cNvSpPr txBox="1"/>
            <p:nvPr/>
          </p:nvSpPr>
          <p:spPr>
            <a:xfrm>
              <a:off x="10087022" y="6624752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🎣 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C54283-29FD-7B38-62D9-57AC2571326A}"/>
                </a:ext>
              </a:extLst>
            </p:cNvPr>
            <p:cNvSpPr txBox="1"/>
            <p:nvPr/>
          </p:nvSpPr>
          <p:spPr>
            <a:xfrm>
              <a:off x="13735225" y="6624752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💎 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1114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13461" y="340549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kumimoji="0" lang="en-US" altLang="ko-KR" sz="6600" b="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Object 12">
            <a:extLst>
              <a:ext uri="{FF2B5EF4-FFF2-40B4-BE49-F238E27FC236}">
                <a16:creationId xmlns:a16="http://schemas.microsoft.com/office/drawing/2014/main" id="{8F53E911-EDA2-8104-DE5A-AC75BF58C17A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kumimoji="0" lang="en-US" altLang="ko-KR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</a:t>
            </a:r>
            <a:r>
              <a:rPr kumimoji="0" lang="ko-KR" altLang="en-US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별 군집 특성 </a:t>
            </a:r>
            <a:r>
              <a:rPr kumimoji="0" lang="en-US" altLang="ko-KR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;</a:t>
            </a:r>
            <a:r>
              <a:rPr kumimoji="0" lang="ko-KR" altLang="en-US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kumimoji="0" lang="en-US" altLang="ko-KR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k=4</a:t>
            </a:r>
            <a:endParaRPr kumimoji="0" lang="en-US" sz="3200" b="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A5FAFE-07AA-68BD-00C1-F28ED186AD45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ACB383-EEE1-CCD7-CDBC-EF01FD2D3922}"/>
              </a:ext>
            </a:extLst>
          </p:cNvPr>
          <p:cNvSpPr txBox="1"/>
          <p:nvPr/>
        </p:nvSpPr>
        <p:spPr>
          <a:xfrm>
            <a:off x="985289" y="8031298"/>
            <a:ext cx="4991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군집</a:t>
            </a:r>
            <a:r>
              <a:rPr lang="en-US" altLang="ko-KR" dirty="0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 경우 적게 </a:t>
            </a:r>
            <a:r>
              <a:rPr lang="ko-KR" altLang="en-US" dirty="0" err="1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분포해있음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6438EE-4085-2A99-EE96-554EC77FD964}"/>
              </a:ext>
            </a:extLst>
          </p:cNvPr>
          <p:cNvSpPr txBox="1"/>
          <p:nvPr/>
        </p:nvSpPr>
        <p:spPr>
          <a:xfrm>
            <a:off x="10287000" y="8102329"/>
            <a:ext cx="9144000" cy="129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지출총액</a:t>
            </a:r>
            <a:r>
              <a:rPr lang="ko-KR" altLang="en-US" dirty="0">
                <a:solidFill>
                  <a:prstClr val="black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의 경우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A4B98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DD1CB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lang="en-US" altLang="ko-KR" dirty="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en-US" altLang="ko-KR" dirty="0">
                <a:solidFill>
                  <a:prstClr val="black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&lt;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852356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A9678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3 &lt;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2688B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A9678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lang="en-US" altLang="ko-KR" dirty="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 &lt;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A72F2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D1E3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2 </a:t>
            </a:r>
          </a:p>
          <a:p>
            <a:pPr lvl="0" algn="ctr"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즉</a:t>
            </a:r>
            <a:r>
              <a:rPr lang="en-US" altLang="ko-KR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수입이 많을수록 지출총액이 증가함을 알 수 있음</a:t>
            </a:r>
            <a:endParaRPr lang="en-US" altLang="ko-KR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0" algn="ctr">
              <a:lnSpc>
                <a:spcPct val="150000"/>
              </a:lnSpc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(∵</a:t>
            </a:r>
            <a:r>
              <a:rPr lang="ko-KR" altLang="en-US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지출총액은 수입에 비례</a:t>
            </a:r>
            <a:r>
              <a:rPr lang="en-US" altLang="ko-KR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kumimoji="0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F1C8D1-094D-6EDC-D1BC-F912EEE70CC2}"/>
              </a:ext>
            </a:extLst>
          </p:cNvPr>
          <p:cNvSpPr txBox="1"/>
          <p:nvPr/>
        </p:nvSpPr>
        <p:spPr>
          <a:xfrm>
            <a:off x="2662870" y="3261324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모델 분포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&gt;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12EE4E-285A-0FE6-C58F-B4B9A059FB4F}"/>
              </a:ext>
            </a:extLst>
          </p:cNvPr>
          <p:cNvSpPr txBox="1"/>
          <p:nvPr/>
        </p:nvSpPr>
        <p:spPr>
          <a:xfrm>
            <a:off x="13187395" y="3282859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TotalMntSpent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지출총액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&gt;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0169AD-2091-DB0E-B6A4-77357C5E6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70" y="3813173"/>
            <a:ext cx="5293539" cy="37538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6F838C-C946-8BC3-D9D6-C000733887FC}"/>
              </a:ext>
            </a:extLst>
          </p:cNvPr>
          <p:cNvSpPr txBox="1"/>
          <p:nvPr/>
        </p:nvSpPr>
        <p:spPr>
          <a:xfrm>
            <a:off x="8181262" y="3272456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Income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: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총 수입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&gt;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C73984-ACCC-7571-E493-454C6E64845C}"/>
              </a:ext>
            </a:extLst>
          </p:cNvPr>
          <p:cNvSpPr txBox="1"/>
          <p:nvPr/>
        </p:nvSpPr>
        <p:spPr>
          <a:xfrm>
            <a:off x="4783254" y="8137428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Income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을 기준으로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A4B98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EDD1CB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lang="en-US" altLang="ko-KR" dirty="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: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lang="ko-KR" altLang="en-US" dirty="0">
                <a:solidFill>
                  <a:srgbClr val="3F6BE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저소득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층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,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32688B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A9678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lang="en-US" altLang="ko-KR" dirty="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: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 </a:t>
            </a:r>
            <a:r>
              <a:rPr lang="ko-KR" altLang="en-US" dirty="0">
                <a:solidFill>
                  <a:srgbClr val="3F6BE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중산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층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852356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A9678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3: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 </a:t>
            </a:r>
            <a:r>
              <a:rPr lang="ko-KR" altLang="en-US" dirty="0">
                <a:solidFill>
                  <a:srgbClr val="3F6BE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중산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층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, 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A72F2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2D1E3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2 :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고소득층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A7C3167-4B50-E81A-DE47-8150E69A5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283" y="3813172"/>
            <a:ext cx="4959942" cy="37538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DC72FF-4F31-CDD3-0CDA-1926C97B1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2461" y="3813172"/>
            <a:ext cx="5293539" cy="378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86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2">
            <a:extLst>
              <a:ext uri="{FF2B5EF4-FFF2-40B4-BE49-F238E27FC236}">
                <a16:creationId xmlns:a16="http://schemas.microsoft.com/office/drawing/2014/main" id="{6D647DF9-4838-3232-DB3A-503BB9188A82}"/>
              </a:ext>
            </a:extLst>
          </p:cNvPr>
          <p:cNvSpPr txBox="1"/>
          <p:nvPr/>
        </p:nvSpPr>
        <p:spPr>
          <a:xfrm>
            <a:off x="290337" y="2429088"/>
            <a:ext cx="65628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■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  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군집 별 특성 확인 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: 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품목 별 </a:t>
            </a:r>
            <a:r>
              <a:rPr lang="ko-KR" altLang="en-US" sz="24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지출비용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99BC77-4073-2CBE-06E4-0A6BDEAF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303032"/>
            <a:ext cx="14554200" cy="5104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4BE47C-52CE-2B2A-C327-C307AE20010E}"/>
              </a:ext>
            </a:extLst>
          </p:cNvPr>
          <p:cNvSpPr txBox="1"/>
          <p:nvPr/>
        </p:nvSpPr>
        <p:spPr>
          <a:xfrm>
            <a:off x="3657600" y="2933700"/>
            <a:ext cx="220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lang="en-US" altLang="ko-KR" b="1" dirty="0" err="1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MntWines</a:t>
            </a:r>
            <a:r>
              <a:rPr lang="en-US" altLang="ko-KR" b="1" dirty="0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🍷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&gt;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C69F0-05B8-E1E9-99A3-3ACE07B62321}"/>
              </a:ext>
            </a:extLst>
          </p:cNvPr>
          <p:cNvSpPr txBox="1"/>
          <p:nvPr/>
        </p:nvSpPr>
        <p:spPr>
          <a:xfrm>
            <a:off x="6705600" y="8670532"/>
            <a:ext cx="5867400" cy="1425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rgbClr val="3F6BE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지출 비용</a:t>
            </a:r>
            <a:r>
              <a:rPr lang="ko-KR" altLang="en-US" sz="2000" dirty="0">
                <a:solidFill>
                  <a:prstClr val="black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의 경우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  <a:p>
            <a:pPr lvl="0" algn="ctr">
              <a:lnSpc>
                <a:spcPct val="150000"/>
              </a:lnSpc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4B98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DD1CB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lang="en-US" altLang="ko-KR" sz="2000" dirty="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en-US" altLang="ko-KR" sz="2000" dirty="0">
                <a:solidFill>
                  <a:prstClr val="black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,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852356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678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3 &lt;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2688B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678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lang="en-US" altLang="ko-KR" sz="2000" dirty="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 ,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72F2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D1E3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2 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즉</a:t>
            </a:r>
            <a:r>
              <a:rPr lang="en-US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수입이 많을수록 각 품목 별 지출 비용도 증가함</a:t>
            </a:r>
            <a:endParaRPr kumimoji="0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F1609E-2345-EB83-DC12-07340A0BA9AD}"/>
              </a:ext>
            </a:extLst>
          </p:cNvPr>
          <p:cNvSpPr txBox="1"/>
          <p:nvPr/>
        </p:nvSpPr>
        <p:spPr>
          <a:xfrm>
            <a:off x="8638673" y="2933700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lang="en-US" altLang="ko-KR" b="1" dirty="0" err="1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MntFruits</a:t>
            </a:r>
            <a:r>
              <a:rPr lang="en-US" altLang="ko-KR" b="1" dirty="0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🍇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&gt;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B1A17-DD1E-743C-EFFD-4D6C0720B428}"/>
              </a:ext>
            </a:extLst>
          </p:cNvPr>
          <p:cNvSpPr txBox="1"/>
          <p:nvPr/>
        </p:nvSpPr>
        <p:spPr>
          <a:xfrm>
            <a:off x="13238747" y="2933700"/>
            <a:ext cx="2915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lang="en-US" altLang="ko-KR" b="1" dirty="0" err="1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MntMeatProducts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🍖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&gt;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61E2E3-2653-AC18-CD74-8B24B526E6C4}"/>
              </a:ext>
            </a:extLst>
          </p:cNvPr>
          <p:cNvSpPr txBox="1"/>
          <p:nvPr/>
        </p:nvSpPr>
        <p:spPr>
          <a:xfrm>
            <a:off x="3160294" y="8242119"/>
            <a:ext cx="2915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lang="en-US" altLang="ko-KR" b="1" dirty="0" err="1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MntFishProducts</a:t>
            </a:r>
            <a:r>
              <a:rPr lang="en-US" altLang="ko-KR" b="1" dirty="0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🎣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&gt;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F4BD50-4F7A-70B4-5967-AB695AFD6989}"/>
              </a:ext>
            </a:extLst>
          </p:cNvPr>
          <p:cNvSpPr txBox="1"/>
          <p:nvPr/>
        </p:nvSpPr>
        <p:spPr>
          <a:xfrm>
            <a:off x="8085220" y="8242119"/>
            <a:ext cx="3296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lang="en-US" altLang="ko-KR" b="1" dirty="0" err="1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MntSweetProducts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🍭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&gt;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B25901-72E7-156E-9991-72FBB0A0C7A1}"/>
              </a:ext>
            </a:extLst>
          </p:cNvPr>
          <p:cNvSpPr txBox="1"/>
          <p:nvPr/>
        </p:nvSpPr>
        <p:spPr>
          <a:xfrm>
            <a:off x="13318957" y="8242119"/>
            <a:ext cx="2915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lang="en-US" altLang="ko-KR" b="1" dirty="0" err="1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MntGoldProds</a:t>
            </a:r>
            <a:r>
              <a:rPr lang="en-US" altLang="ko-KR" b="1" dirty="0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💎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&gt;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48CE623C-FA5B-9F46-4BC9-B4C8FBA39C8A}"/>
              </a:ext>
            </a:extLst>
          </p:cNvPr>
          <p:cNvSpPr txBox="1"/>
          <p:nvPr/>
        </p:nvSpPr>
        <p:spPr>
          <a:xfrm>
            <a:off x="713461" y="340549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kumimoji="0" lang="en-US" altLang="ko-KR" sz="6600" b="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8C43FDE6-36E5-155F-AF5D-C3D62838654C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kumimoji="0" lang="en-US" altLang="ko-KR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</a:t>
            </a:r>
            <a:r>
              <a:rPr kumimoji="0" lang="ko-KR" altLang="en-US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별 군집 특성 </a:t>
            </a:r>
            <a:r>
              <a:rPr kumimoji="0" lang="en-US" altLang="ko-KR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;</a:t>
            </a:r>
            <a:r>
              <a:rPr kumimoji="0" lang="ko-KR" altLang="en-US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kumimoji="0" lang="en-US" altLang="ko-KR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k=4</a:t>
            </a:r>
            <a:endParaRPr kumimoji="0" lang="en-US" sz="3200" b="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5DFCB3-320C-E712-C3A4-A49B3F6309E4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160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2">
            <a:extLst>
              <a:ext uri="{FF2B5EF4-FFF2-40B4-BE49-F238E27FC236}">
                <a16:creationId xmlns:a16="http://schemas.microsoft.com/office/drawing/2014/main" id="{6D647DF9-4838-3232-DB3A-503BB9188A82}"/>
              </a:ext>
            </a:extLst>
          </p:cNvPr>
          <p:cNvSpPr txBox="1"/>
          <p:nvPr/>
        </p:nvSpPr>
        <p:spPr>
          <a:xfrm>
            <a:off x="290337" y="2429088"/>
            <a:ext cx="65628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■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  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군집 별 특성 확인 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: 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구매 횟수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C1176F-74A1-5C0A-B32F-F77CD2008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619500"/>
            <a:ext cx="14684916" cy="5263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11EF02-DBFC-D060-1059-882D7061C27E}"/>
              </a:ext>
            </a:extLst>
          </p:cNvPr>
          <p:cNvSpPr txBox="1"/>
          <p:nvPr/>
        </p:nvSpPr>
        <p:spPr>
          <a:xfrm>
            <a:off x="3124200" y="3250168"/>
            <a:ext cx="4276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lang="en-US" altLang="ko-KR" b="1" dirty="0" err="1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NumDealsPurchases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&gt;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CF343-760A-7A6F-1135-38E1C5FC8E71}"/>
              </a:ext>
            </a:extLst>
          </p:cNvPr>
          <p:cNvSpPr txBox="1"/>
          <p:nvPr/>
        </p:nvSpPr>
        <p:spPr>
          <a:xfrm>
            <a:off x="8077200" y="3250168"/>
            <a:ext cx="4276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lang="en-US" altLang="ko-KR" b="1" dirty="0" err="1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NumWebPurchases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&gt;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58453-01A1-B00F-C949-B438C5E43C06}"/>
              </a:ext>
            </a:extLst>
          </p:cNvPr>
          <p:cNvSpPr txBox="1"/>
          <p:nvPr/>
        </p:nvSpPr>
        <p:spPr>
          <a:xfrm>
            <a:off x="13042232" y="3250168"/>
            <a:ext cx="4276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lang="en-US" altLang="ko-KR" b="1" dirty="0" err="1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NumCatalogPurchases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&gt;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C53388-5FBD-B653-949B-E0412A088B91}"/>
              </a:ext>
            </a:extLst>
          </p:cNvPr>
          <p:cNvSpPr txBox="1"/>
          <p:nvPr/>
        </p:nvSpPr>
        <p:spPr>
          <a:xfrm>
            <a:off x="3086490" y="8924546"/>
            <a:ext cx="4276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lang="en-US" altLang="ko-KR" b="1" dirty="0" err="1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NumStorePurchases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&gt;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072791-27EC-DB17-59C9-9C2550A6A6AC}"/>
              </a:ext>
            </a:extLst>
          </p:cNvPr>
          <p:cNvSpPr txBox="1"/>
          <p:nvPr/>
        </p:nvSpPr>
        <p:spPr>
          <a:xfrm>
            <a:off x="8072387" y="8882617"/>
            <a:ext cx="4276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TotalNum</a:t>
            </a:r>
            <a:r>
              <a:rPr lang="en-US" altLang="ko-KR" b="1" dirty="0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Purchases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&gt;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893E4E-379A-90F5-0459-0E5E01EDC1FD}"/>
              </a:ext>
            </a:extLst>
          </p:cNvPr>
          <p:cNvSpPr/>
          <p:nvPr/>
        </p:nvSpPr>
        <p:spPr>
          <a:xfrm>
            <a:off x="12138991" y="6251058"/>
            <a:ext cx="4953000" cy="285484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DAB146-94C5-C270-DDB7-7F25D44E25F5}"/>
              </a:ext>
            </a:extLst>
          </p:cNvPr>
          <p:cNvSpPr txBox="1"/>
          <p:nvPr/>
        </p:nvSpPr>
        <p:spPr>
          <a:xfrm>
            <a:off x="12138991" y="6880155"/>
            <a:ext cx="5867400" cy="1425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rgbClr val="3F6BE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구매 횟수</a:t>
            </a:r>
            <a:r>
              <a:rPr lang="ko-KR" altLang="en-US" sz="2000" dirty="0">
                <a:solidFill>
                  <a:prstClr val="black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의 경우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  <a:p>
            <a:pPr lvl="0" algn="ctr">
              <a:lnSpc>
                <a:spcPct val="150000"/>
              </a:lnSpc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4B98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DD1CB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lang="en-US" altLang="ko-KR" sz="2000" dirty="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en-US" altLang="ko-KR" sz="2000" dirty="0">
                <a:solidFill>
                  <a:prstClr val="black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,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852356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678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3 &lt;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2688B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678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lang="en-US" altLang="ko-KR" sz="2000" dirty="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 ,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72F2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D1E3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2 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즉</a:t>
            </a:r>
            <a:r>
              <a:rPr lang="en-US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수입이 많을수록 구매 횟수도 증가함</a:t>
            </a:r>
            <a:endParaRPr kumimoji="0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F0C89479-1205-8740-9807-3A1FC74CD77B}"/>
              </a:ext>
            </a:extLst>
          </p:cNvPr>
          <p:cNvSpPr txBox="1"/>
          <p:nvPr/>
        </p:nvSpPr>
        <p:spPr>
          <a:xfrm>
            <a:off x="713461" y="340549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kumimoji="0" lang="en-US" altLang="ko-KR" sz="6600" b="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8FBF17A9-D79E-4792-32AB-6945D70C6793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kumimoji="0" lang="en-US" altLang="ko-KR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</a:t>
            </a:r>
            <a:r>
              <a:rPr kumimoji="0" lang="ko-KR" altLang="en-US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별 군집 특성 </a:t>
            </a:r>
            <a:r>
              <a:rPr kumimoji="0" lang="en-US" altLang="ko-KR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;</a:t>
            </a:r>
            <a:r>
              <a:rPr kumimoji="0" lang="ko-KR" altLang="en-US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kumimoji="0" lang="en-US" altLang="ko-KR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k=4</a:t>
            </a:r>
            <a:endParaRPr kumimoji="0" lang="en-US" sz="3200" b="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C16397-F1FB-82B2-9A1E-0081CE958377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9705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그룹 1001">
            <a:extLst>
              <a:ext uri="{FF2B5EF4-FFF2-40B4-BE49-F238E27FC236}">
                <a16:creationId xmlns:a16="http://schemas.microsoft.com/office/drawing/2014/main" id="{5E4EAF33-229D-E869-5520-EFB5F6356B5A}"/>
              </a:ext>
            </a:extLst>
          </p:cNvPr>
          <p:cNvGrpSpPr/>
          <p:nvPr/>
        </p:nvGrpSpPr>
        <p:grpSpPr>
          <a:xfrm>
            <a:off x="0" y="1"/>
            <a:ext cx="18285714" cy="1943100"/>
            <a:chOff x="0" y="0"/>
            <a:chExt cx="18285714" cy="3580049"/>
          </a:xfrm>
          <a:solidFill>
            <a:srgbClr val="5886FF"/>
          </a:solidFill>
        </p:grpSpPr>
        <p:pic>
          <p:nvPicPr>
            <p:cNvPr id="133" name="Object 2">
              <a:extLst>
                <a:ext uri="{FF2B5EF4-FFF2-40B4-BE49-F238E27FC236}">
                  <a16:creationId xmlns:a16="http://schemas.microsoft.com/office/drawing/2014/main" id="{8DD8CD85-3C58-BDE5-1BD7-B13DC82D0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5886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0" y="0"/>
              <a:ext cx="18285714" cy="3580049"/>
            </a:xfrm>
            <a:prstGeom prst="rect">
              <a:avLst/>
            </a:prstGeom>
            <a:grpFill/>
          </p:spPr>
        </p:pic>
      </p:grpSp>
      <p:sp>
        <p:nvSpPr>
          <p:cNvPr id="10" name="Object 10"/>
          <p:cNvSpPr txBox="1"/>
          <p:nvPr/>
        </p:nvSpPr>
        <p:spPr>
          <a:xfrm>
            <a:off x="839790" y="2019300"/>
            <a:ext cx="376655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/>
                <a:cs typeface="+mn-cs"/>
              </a:rPr>
              <a:t>People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761905" y="2805943"/>
            <a:ext cx="3886295" cy="513840"/>
            <a:chOff x="761905" y="4501593"/>
            <a:chExt cx="5055770" cy="112403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4501593"/>
              <a:ext cx="5055770" cy="11240302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4282278" y="1998615"/>
            <a:ext cx="49000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Product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8751688" y="2019300"/>
            <a:ext cx="49000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/>
                <a:cs typeface="+mn-cs"/>
              </a:rPr>
              <a:t>Promotion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5" name="Object 70">
            <a:extLst>
              <a:ext uri="{FF2B5EF4-FFF2-40B4-BE49-F238E27FC236}">
                <a16:creationId xmlns:a16="http://schemas.microsoft.com/office/drawing/2014/main" id="{15396AD1-5433-5B13-4025-17F37DD9CE63}"/>
              </a:ext>
            </a:extLst>
          </p:cNvPr>
          <p:cNvSpPr txBox="1"/>
          <p:nvPr/>
        </p:nvSpPr>
        <p:spPr>
          <a:xfrm>
            <a:off x="13056937" y="2019300"/>
            <a:ext cx="49000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/>
                <a:cs typeface="+mn-cs"/>
              </a:rPr>
              <a:t>Place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38" name="그룹 1019">
            <a:extLst>
              <a:ext uri="{FF2B5EF4-FFF2-40B4-BE49-F238E27FC236}">
                <a16:creationId xmlns:a16="http://schemas.microsoft.com/office/drawing/2014/main" id="{BFABD7CD-DA08-5A2B-A7DF-CB0509ABCCF2}"/>
              </a:ext>
            </a:extLst>
          </p:cNvPr>
          <p:cNvGrpSpPr/>
          <p:nvPr/>
        </p:nvGrpSpPr>
        <p:grpSpPr>
          <a:xfrm>
            <a:off x="5029199" y="2696961"/>
            <a:ext cx="3886295" cy="135237"/>
            <a:chOff x="6614972" y="4382332"/>
            <a:chExt cx="5055770" cy="135237"/>
          </a:xfrm>
        </p:grpSpPr>
        <p:pic>
          <p:nvPicPr>
            <p:cNvPr id="239" name="Object 63">
              <a:extLst>
                <a:ext uri="{FF2B5EF4-FFF2-40B4-BE49-F238E27FC236}">
                  <a16:creationId xmlns:a16="http://schemas.microsoft.com/office/drawing/2014/main" id="{B5C5EA69-507E-D121-F9E4-6A9BB48E0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4972" y="4382332"/>
              <a:ext cx="5055770" cy="135237"/>
            </a:xfrm>
            <a:prstGeom prst="rect">
              <a:avLst/>
            </a:prstGeom>
          </p:spPr>
        </p:pic>
      </p:grpSp>
      <p:grpSp>
        <p:nvGrpSpPr>
          <p:cNvPr id="240" name="그룹 1019">
            <a:extLst>
              <a:ext uri="{FF2B5EF4-FFF2-40B4-BE49-F238E27FC236}">
                <a16:creationId xmlns:a16="http://schemas.microsoft.com/office/drawing/2014/main" id="{258ED09E-1916-99DC-B84C-E791D4D3C95D}"/>
              </a:ext>
            </a:extLst>
          </p:cNvPr>
          <p:cNvGrpSpPr/>
          <p:nvPr/>
        </p:nvGrpSpPr>
        <p:grpSpPr>
          <a:xfrm>
            <a:off x="761904" y="2705172"/>
            <a:ext cx="3886295" cy="135237"/>
            <a:chOff x="6614972" y="4382332"/>
            <a:chExt cx="5055770" cy="135237"/>
          </a:xfrm>
        </p:grpSpPr>
        <p:pic>
          <p:nvPicPr>
            <p:cNvPr id="241" name="Object 63">
              <a:extLst>
                <a:ext uri="{FF2B5EF4-FFF2-40B4-BE49-F238E27FC236}">
                  <a16:creationId xmlns:a16="http://schemas.microsoft.com/office/drawing/2014/main" id="{5190DBA8-8F00-232A-AB3E-1E2103E5F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4972" y="4382332"/>
              <a:ext cx="5055770" cy="135237"/>
            </a:xfrm>
            <a:prstGeom prst="rect">
              <a:avLst/>
            </a:prstGeom>
          </p:spPr>
        </p:pic>
      </p:grpSp>
      <p:sp>
        <p:nvSpPr>
          <p:cNvPr id="33" name="Object 16">
            <a:extLst>
              <a:ext uri="{FF2B5EF4-FFF2-40B4-BE49-F238E27FC236}">
                <a16:creationId xmlns:a16="http://schemas.microsoft.com/office/drawing/2014/main" id="{63D45CBF-C2C9-EC1A-EAA0-BE933AD4ACC6}"/>
              </a:ext>
            </a:extLst>
          </p:cNvPr>
          <p:cNvSpPr txBox="1"/>
          <p:nvPr/>
        </p:nvSpPr>
        <p:spPr>
          <a:xfrm>
            <a:off x="867818" y="2890045"/>
            <a:ext cx="37105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inherit"/>
              </a:rPr>
              <a:t>ID : Customer's unique identifier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herit"/>
              <a:cs typeface="+mn-cs"/>
            </a:endParaRPr>
          </a:p>
        </p:txBody>
      </p:sp>
      <p:grpSp>
        <p:nvGrpSpPr>
          <p:cNvPr id="34" name="그룹 1004">
            <a:extLst>
              <a:ext uri="{FF2B5EF4-FFF2-40B4-BE49-F238E27FC236}">
                <a16:creationId xmlns:a16="http://schemas.microsoft.com/office/drawing/2014/main" id="{BF224D4C-D975-28A5-7B43-6E6B6B73061C}"/>
              </a:ext>
            </a:extLst>
          </p:cNvPr>
          <p:cNvGrpSpPr/>
          <p:nvPr/>
        </p:nvGrpSpPr>
        <p:grpSpPr>
          <a:xfrm>
            <a:off x="761901" y="3305688"/>
            <a:ext cx="3886295" cy="513840"/>
            <a:chOff x="761905" y="4501593"/>
            <a:chExt cx="5055770" cy="11240302"/>
          </a:xfrm>
        </p:grpSpPr>
        <p:pic>
          <p:nvPicPr>
            <p:cNvPr id="35" name="Object 12">
              <a:extLst>
                <a:ext uri="{FF2B5EF4-FFF2-40B4-BE49-F238E27FC236}">
                  <a16:creationId xmlns:a16="http://schemas.microsoft.com/office/drawing/2014/main" id="{E308055B-9292-1753-9291-8F0095FC8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4501593"/>
              <a:ext cx="5055770" cy="11240302"/>
            </a:xfrm>
            <a:prstGeom prst="rect">
              <a:avLst/>
            </a:prstGeom>
          </p:spPr>
        </p:pic>
      </p:grpSp>
      <p:grpSp>
        <p:nvGrpSpPr>
          <p:cNvPr id="36" name="그룹 1004">
            <a:extLst>
              <a:ext uri="{FF2B5EF4-FFF2-40B4-BE49-F238E27FC236}">
                <a16:creationId xmlns:a16="http://schemas.microsoft.com/office/drawing/2014/main" id="{58E4BF45-A109-EAE1-FA28-35AD2A1D49B7}"/>
              </a:ext>
            </a:extLst>
          </p:cNvPr>
          <p:cNvGrpSpPr/>
          <p:nvPr/>
        </p:nvGrpSpPr>
        <p:grpSpPr>
          <a:xfrm>
            <a:off x="761901" y="3819528"/>
            <a:ext cx="3886295" cy="765063"/>
            <a:chOff x="761905" y="4501593"/>
            <a:chExt cx="5055770" cy="11240302"/>
          </a:xfrm>
        </p:grpSpPr>
        <p:pic>
          <p:nvPicPr>
            <p:cNvPr id="37" name="Object 12">
              <a:extLst>
                <a:ext uri="{FF2B5EF4-FFF2-40B4-BE49-F238E27FC236}">
                  <a16:creationId xmlns:a16="http://schemas.microsoft.com/office/drawing/2014/main" id="{70C9D75C-20B8-FCC6-8A4D-F5706D736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4501593"/>
              <a:ext cx="5055770" cy="11240302"/>
            </a:xfrm>
            <a:prstGeom prst="rect">
              <a:avLst/>
            </a:prstGeom>
          </p:spPr>
        </p:pic>
      </p:grpSp>
      <p:grpSp>
        <p:nvGrpSpPr>
          <p:cNvPr id="38" name="그룹 1004">
            <a:extLst>
              <a:ext uri="{FF2B5EF4-FFF2-40B4-BE49-F238E27FC236}">
                <a16:creationId xmlns:a16="http://schemas.microsoft.com/office/drawing/2014/main" id="{6A2AF13C-DE86-1635-8F45-3B1F3E6BB3CA}"/>
              </a:ext>
            </a:extLst>
          </p:cNvPr>
          <p:cNvGrpSpPr/>
          <p:nvPr/>
        </p:nvGrpSpPr>
        <p:grpSpPr>
          <a:xfrm>
            <a:off x="761899" y="4565132"/>
            <a:ext cx="3886295" cy="796721"/>
            <a:chOff x="761905" y="4501593"/>
            <a:chExt cx="5055770" cy="11240302"/>
          </a:xfrm>
        </p:grpSpPr>
        <p:pic>
          <p:nvPicPr>
            <p:cNvPr id="39" name="Object 12">
              <a:extLst>
                <a:ext uri="{FF2B5EF4-FFF2-40B4-BE49-F238E27FC236}">
                  <a16:creationId xmlns:a16="http://schemas.microsoft.com/office/drawing/2014/main" id="{547A04F3-7B94-4C64-BC8C-59532757F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4501593"/>
              <a:ext cx="5055770" cy="11240302"/>
            </a:xfrm>
            <a:prstGeom prst="rect">
              <a:avLst/>
            </a:prstGeom>
          </p:spPr>
        </p:pic>
      </p:grpSp>
      <p:sp>
        <p:nvSpPr>
          <p:cNvPr id="40" name="Object 16">
            <a:extLst>
              <a:ext uri="{FF2B5EF4-FFF2-40B4-BE49-F238E27FC236}">
                <a16:creationId xmlns:a16="http://schemas.microsoft.com/office/drawing/2014/main" id="{DDEA6E96-8260-B0C9-165F-9E74AC2D4D66}"/>
              </a:ext>
            </a:extLst>
          </p:cNvPr>
          <p:cNvSpPr txBox="1"/>
          <p:nvPr/>
        </p:nvSpPr>
        <p:spPr>
          <a:xfrm>
            <a:off x="867818" y="3367772"/>
            <a:ext cx="37105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latin typeface="inherit"/>
              </a:rPr>
              <a:t>Year_Birth</a:t>
            </a:r>
            <a:r>
              <a:rPr lang="en-US" altLang="ko-KR" dirty="0">
                <a:latin typeface="inherit"/>
              </a:rPr>
              <a:t> : Customer's birth year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herit"/>
              <a:cs typeface="+mn-cs"/>
            </a:endParaRP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EAFC55A1-1535-22D4-F2BD-E95D52956B2F}"/>
              </a:ext>
            </a:extLst>
          </p:cNvPr>
          <p:cNvSpPr txBox="1"/>
          <p:nvPr/>
        </p:nvSpPr>
        <p:spPr>
          <a:xfrm>
            <a:off x="867816" y="3890848"/>
            <a:ext cx="37105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inherit"/>
              </a:rPr>
              <a:t>Education : Customer's education level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herit"/>
              <a:cs typeface="+mn-cs"/>
            </a:endParaRPr>
          </a:p>
        </p:txBody>
      </p:sp>
      <p:sp>
        <p:nvSpPr>
          <p:cNvPr id="42" name="Object 16">
            <a:extLst>
              <a:ext uri="{FF2B5EF4-FFF2-40B4-BE49-F238E27FC236}">
                <a16:creationId xmlns:a16="http://schemas.microsoft.com/office/drawing/2014/main" id="{2E6F5490-C2C2-1904-D98D-38A24786CF4C}"/>
              </a:ext>
            </a:extLst>
          </p:cNvPr>
          <p:cNvSpPr txBox="1"/>
          <p:nvPr/>
        </p:nvSpPr>
        <p:spPr>
          <a:xfrm>
            <a:off x="867816" y="4655180"/>
            <a:ext cx="37105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latin typeface="inherit"/>
              </a:rPr>
              <a:t>Marital_Status</a:t>
            </a:r>
            <a:r>
              <a:rPr lang="en-US" altLang="ko-KR" dirty="0">
                <a:latin typeface="inherit"/>
              </a:rPr>
              <a:t> : Customer's marital status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herit"/>
              <a:cs typeface="+mn-cs"/>
            </a:endParaRPr>
          </a:p>
        </p:txBody>
      </p:sp>
      <p:grpSp>
        <p:nvGrpSpPr>
          <p:cNvPr id="43" name="그룹 1004">
            <a:extLst>
              <a:ext uri="{FF2B5EF4-FFF2-40B4-BE49-F238E27FC236}">
                <a16:creationId xmlns:a16="http://schemas.microsoft.com/office/drawing/2014/main" id="{63C11444-B23C-A736-D352-B8E152B55C6D}"/>
              </a:ext>
            </a:extLst>
          </p:cNvPr>
          <p:cNvGrpSpPr/>
          <p:nvPr/>
        </p:nvGrpSpPr>
        <p:grpSpPr>
          <a:xfrm>
            <a:off x="761903" y="5346210"/>
            <a:ext cx="3886295" cy="765063"/>
            <a:chOff x="761905" y="4501593"/>
            <a:chExt cx="5055770" cy="11240302"/>
          </a:xfrm>
        </p:grpSpPr>
        <p:pic>
          <p:nvPicPr>
            <p:cNvPr id="44" name="Object 12">
              <a:extLst>
                <a:ext uri="{FF2B5EF4-FFF2-40B4-BE49-F238E27FC236}">
                  <a16:creationId xmlns:a16="http://schemas.microsoft.com/office/drawing/2014/main" id="{46EB3EE7-768C-89CC-DC5E-F01A6FBF8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4501593"/>
              <a:ext cx="5055770" cy="11240302"/>
            </a:xfrm>
            <a:prstGeom prst="rect">
              <a:avLst/>
            </a:prstGeom>
          </p:spPr>
        </p:pic>
      </p:grpSp>
      <p:sp>
        <p:nvSpPr>
          <p:cNvPr id="45" name="Object 16">
            <a:extLst>
              <a:ext uri="{FF2B5EF4-FFF2-40B4-BE49-F238E27FC236}">
                <a16:creationId xmlns:a16="http://schemas.microsoft.com/office/drawing/2014/main" id="{EA167D54-9A39-E51C-9BDB-B27F1B1E8C5B}"/>
              </a:ext>
            </a:extLst>
          </p:cNvPr>
          <p:cNvSpPr txBox="1"/>
          <p:nvPr/>
        </p:nvSpPr>
        <p:spPr>
          <a:xfrm>
            <a:off x="867816" y="5430313"/>
            <a:ext cx="37105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base"/>
            <a:r>
              <a:rPr lang="en-US" altLang="ko-KR" dirty="0">
                <a:latin typeface="inherit"/>
              </a:rPr>
              <a:t>Income: Customer's yearly household income</a:t>
            </a:r>
          </a:p>
        </p:txBody>
      </p:sp>
      <p:grpSp>
        <p:nvGrpSpPr>
          <p:cNvPr id="46" name="그룹 1004">
            <a:extLst>
              <a:ext uri="{FF2B5EF4-FFF2-40B4-BE49-F238E27FC236}">
                <a16:creationId xmlns:a16="http://schemas.microsoft.com/office/drawing/2014/main" id="{A5601DB8-11AC-9F9F-F6FD-E041778A06FF}"/>
              </a:ext>
            </a:extLst>
          </p:cNvPr>
          <p:cNvGrpSpPr/>
          <p:nvPr/>
        </p:nvGrpSpPr>
        <p:grpSpPr>
          <a:xfrm>
            <a:off x="761899" y="6102570"/>
            <a:ext cx="3886295" cy="796721"/>
            <a:chOff x="761905" y="4501593"/>
            <a:chExt cx="5055770" cy="11240302"/>
          </a:xfrm>
        </p:grpSpPr>
        <p:pic>
          <p:nvPicPr>
            <p:cNvPr id="47" name="Object 12">
              <a:extLst>
                <a:ext uri="{FF2B5EF4-FFF2-40B4-BE49-F238E27FC236}">
                  <a16:creationId xmlns:a16="http://schemas.microsoft.com/office/drawing/2014/main" id="{DDEF1705-7658-3EA1-3CC7-19786DCD5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4501593"/>
              <a:ext cx="5055770" cy="11240302"/>
            </a:xfrm>
            <a:prstGeom prst="rect">
              <a:avLst/>
            </a:prstGeom>
          </p:spPr>
        </p:pic>
      </p:grpSp>
      <p:grpSp>
        <p:nvGrpSpPr>
          <p:cNvPr id="48" name="그룹 1004">
            <a:extLst>
              <a:ext uri="{FF2B5EF4-FFF2-40B4-BE49-F238E27FC236}">
                <a16:creationId xmlns:a16="http://schemas.microsoft.com/office/drawing/2014/main" id="{E1DB78FF-66E5-0CE3-A18C-C18F1008A534}"/>
              </a:ext>
            </a:extLst>
          </p:cNvPr>
          <p:cNvGrpSpPr/>
          <p:nvPr/>
        </p:nvGrpSpPr>
        <p:grpSpPr>
          <a:xfrm>
            <a:off x="761901" y="6879832"/>
            <a:ext cx="3886295" cy="765063"/>
            <a:chOff x="761905" y="4501593"/>
            <a:chExt cx="5055770" cy="11240302"/>
          </a:xfrm>
        </p:grpSpPr>
        <p:pic>
          <p:nvPicPr>
            <p:cNvPr id="49" name="Object 12">
              <a:extLst>
                <a:ext uri="{FF2B5EF4-FFF2-40B4-BE49-F238E27FC236}">
                  <a16:creationId xmlns:a16="http://schemas.microsoft.com/office/drawing/2014/main" id="{F589B9CA-0180-82C1-32A4-B93879B6B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4501593"/>
              <a:ext cx="5055770" cy="11240302"/>
            </a:xfrm>
            <a:prstGeom prst="rect">
              <a:avLst/>
            </a:prstGeom>
          </p:spPr>
        </p:pic>
      </p:grpSp>
      <p:grpSp>
        <p:nvGrpSpPr>
          <p:cNvPr id="50" name="그룹 1004">
            <a:extLst>
              <a:ext uri="{FF2B5EF4-FFF2-40B4-BE49-F238E27FC236}">
                <a16:creationId xmlns:a16="http://schemas.microsoft.com/office/drawing/2014/main" id="{5D4F38F7-655E-B10F-0CE4-DC7EC57E94A7}"/>
              </a:ext>
            </a:extLst>
          </p:cNvPr>
          <p:cNvGrpSpPr/>
          <p:nvPr/>
        </p:nvGrpSpPr>
        <p:grpSpPr>
          <a:xfrm>
            <a:off x="761899" y="7625436"/>
            <a:ext cx="3886295" cy="796721"/>
            <a:chOff x="761905" y="4501593"/>
            <a:chExt cx="5055770" cy="11240302"/>
          </a:xfrm>
        </p:grpSpPr>
        <p:pic>
          <p:nvPicPr>
            <p:cNvPr id="51" name="Object 12">
              <a:extLst>
                <a:ext uri="{FF2B5EF4-FFF2-40B4-BE49-F238E27FC236}">
                  <a16:creationId xmlns:a16="http://schemas.microsoft.com/office/drawing/2014/main" id="{EDD4A880-3032-DCC7-DE94-E46922573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4501593"/>
              <a:ext cx="5055770" cy="11240302"/>
            </a:xfrm>
            <a:prstGeom prst="rect">
              <a:avLst/>
            </a:prstGeom>
          </p:spPr>
        </p:pic>
      </p:grpSp>
      <p:sp>
        <p:nvSpPr>
          <p:cNvPr id="52" name="Object 16">
            <a:extLst>
              <a:ext uri="{FF2B5EF4-FFF2-40B4-BE49-F238E27FC236}">
                <a16:creationId xmlns:a16="http://schemas.microsoft.com/office/drawing/2014/main" id="{D992CDF8-53ED-6BEC-CFB1-F51DB82F65ED}"/>
              </a:ext>
            </a:extLst>
          </p:cNvPr>
          <p:cNvSpPr txBox="1"/>
          <p:nvPr/>
        </p:nvSpPr>
        <p:spPr>
          <a:xfrm>
            <a:off x="867816" y="6164655"/>
            <a:ext cx="37105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latin typeface="inherit"/>
              </a:rPr>
              <a:t>Kidhome</a:t>
            </a:r>
            <a:r>
              <a:rPr lang="en-US" altLang="ko-KR" dirty="0">
                <a:latin typeface="inherit"/>
              </a:rPr>
              <a:t> : Number of children in customer's household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herit"/>
              <a:cs typeface="+mn-cs"/>
            </a:endParaRPr>
          </a:p>
        </p:txBody>
      </p:sp>
      <p:sp>
        <p:nvSpPr>
          <p:cNvPr id="53" name="Object 16">
            <a:extLst>
              <a:ext uri="{FF2B5EF4-FFF2-40B4-BE49-F238E27FC236}">
                <a16:creationId xmlns:a16="http://schemas.microsoft.com/office/drawing/2014/main" id="{F1227C30-EFDE-BB68-182D-A445A1C5FB90}"/>
              </a:ext>
            </a:extLst>
          </p:cNvPr>
          <p:cNvSpPr txBox="1"/>
          <p:nvPr/>
        </p:nvSpPr>
        <p:spPr>
          <a:xfrm>
            <a:off x="867816" y="6951152"/>
            <a:ext cx="37105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base"/>
            <a:r>
              <a:rPr lang="en-US" altLang="ko-KR" dirty="0" err="1">
                <a:latin typeface="inherit"/>
              </a:rPr>
              <a:t>Teenhome</a:t>
            </a:r>
            <a:r>
              <a:rPr lang="en-US" altLang="ko-KR" dirty="0">
                <a:latin typeface="inherit"/>
              </a:rPr>
              <a:t> : Number of teenagers in customer's household</a:t>
            </a:r>
          </a:p>
        </p:txBody>
      </p:sp>
      <p:sp>
        <p:nvSpPr>
          <p:cNvPr id="54" name="Object 16">
            <a:extLst>
              <a:ext uri="{FF2B5EF4-FFF2-40B4-BE49-F238E27FC236}">
                <a16:creationId xmlns:a16="http://schemas.microsoft.com/office/drawing/2014/main" id="{41178A12-7204-28F2-D59E-808C1F4F2A69}"/>
              </a:ext>
            </a:extLst>
          </p:cNvPr>
          <p:cNvSpPr txBox="1"/>
          <p:nvPr/>
        </p:nvSpPr>
        <p:spPr>
          <a:xfrm>
            <a:off x="867816" y="7715484"/>
            <a:ext cx="37105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latin typeface="inherit"/>
              </a:rPr>
              <a:t>Dt_Customer</a:t>
            </a:r>
            <a:r>
              <a:rPr lang="en-US" altLang="ko-KR" dirty="0">
                <a:latin typeface="inherit"/>
              </a:rPr>
              <a:t> : Date of customer's enrollment with the company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herit"/>
              <a:cs typeface="+mn-cs"/>
            </a:endParaRPr>
          </a:p>
        </p:txBody>
      </p:sp>
      <p:grpSp>
        <p:nvGrpSpPr>
          <p:cNvPr id="58" name="그룹 1004">
            <a:extLst>
              <a:ext uri="{FF2B5EF4-FFF2-40B4-BE49-F238E27FC236}">
                <a16:creationId xmlns:a16="http://schemas.microsoft.com/office/drawing/2014/main" id="{4C367647-388E-B077-2A80-5A2F7CFBAA45}"/>
              </a:ext>
            </a:extLst>
          </p:cNvPr>
          <p:cNvGrpSpPr/>
          <p:nvPr/>
        </p:nvGrpSpPr>
        <p:grpSpPr>
          <a:xfrm>
            <a:off x="761897" y="8416608"/>
            <a:ext cx="3886295" cy="765063"/>
            <a:chOff x="761905" y="4501593"/>
            <a:chExt cx="5055770" cy="11240302"/>
          </a:xfrm>
        </p:grpSpPr>
        <p:pic>
          <p:nvPicPr>
            <p:cNvPr id="59" name="Object 12">
              <a:extLst>
                <a:ext uri="{FF2B5EF4-FFF2-40B4-BE49-F238E27FC236}">
                  <a16:creationId xmlns:a16="http://schemas.microsoft.com/office/drawing/2014/main" id="{BA90B6CF-5113-3582-9EDA-B4A6E28EA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4501593"/>
              <a:ext cx="5055770" cy="11240302"/>
            </a:xfrm>
            <a:prstGeom prst="rect">
              <a:avLst/>
            </a:prstGeom>
          </p:spPr>
        </p:pic>
      </p:grpSp>
      <p:grpSp>
        <p:nvGrpSpPr>
          <p:cNvPr id="60" name="그룹 1004">
            <a:extLst>
              <a:ext uri="{FF2B5EF4-FFF2-40B4-BE49-F238E27FC236}">
                <a16:creationId xmlns:a16="http://schemas.microsoft.com/office/drawing/2014/main" id="{F5FEED97-D2FE-B644-2AB8-9BB680241C4D}"/>
              </a:ext>
            </a:extLst>
          </p:cNvPr>
          <p:cNvGrpSpPr/>
          <p:nvPr/>
        </p:nvGrpSpPr>
        <p:grpSpPr>
          <a:xfrm>
            <a:off x="761897" y="9172487"/>
            <a:ext cx="3886295" cy="1038124"/>
            <a:chOff x="761905" y="4501593"/>
            <a:chExt cx="5055770" cy="11240302"/>
          </a:xfrm>
        </p:grpSpPr>
        <p:pic>
          <p:nvPicPr>
            <p:cNvPr id="61" name="Object 12">
              <a:extLst>
                <a:ext uri="{FF2B5EF4-FFF2-40B4-BE49-F238E27FC236}">
                  <a16:creationId xmlns:a16="http://schemas.microsoft.com/office/drawing/2014/main" id="{B1D844FD-C9A5-D972-8CA0-1B835AB91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4501593"/>
              <a:ext cx="5055770" cy="11240302"/>
            </a:xfrm>
            <a:prstGeom prst="rect">
              <a:avLst/>
            </a:prstGeom>
          </p:spPr>
        </p:pic>
      </p:grpSp>
      <p:sp>
        <p:nvSpPr>
          <p:cNvPr id="62" name="Object 16">
            <a:extLst>
              <a:ext uri="{FF2B5EF4-FFF2-40B4-BE49-F238E27FC236}">
                <a16:creationId xmlns:a16="http://schemas.microsoft.com/office/drawing/2014/main" id="{D8A244E8-9EA8-A1B7-355E-2D424A4DC8FF}"/>
              </a:ext>
            </a:extLst>
          </p:cNvPr>
          <p:cNvSpPr txBox="1"/>
          <p:nvPr/>
        </p:nvSpPr>
        <p:spPr>
          <a:xfrm>
            <a:off x="867814" y="8498203"/>
            <a:ext cx="37105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base"/>
            <a:r>
              <a:rPr lang="en-US" altLang="ko-KR" dirty="0">
                <a:latin typeface="inherit"/>
              </a:rPr>
              <a:t>Recency : Number of days since customer's last purchase</a:t>
            </a:r>
          </a:p>
        </p:txBody>
      </p:sp>
      <p:sp>
        <p:nvSpPr>
          <p:cNvPr id="63" name="Object 16">
            <a:extLst>
              <a:ext uri="{FF2B5EF4-FFF2-40B4-BE49-F238E27FC236}">
                <a16:creationId xmlns:a16="http://schemas.microsoft.com/office/drawing/2014/main" id="{2DF72BDA-804C-3BFA-55CE-704A1BF12A1B}"/>
              </a:ext>
            </a:extLst>
          </p:cNvPr>
          <p:cNvSpPr txBox="1"/>
          <p:nvPr/>
        </p:nvSpPr>
        <p:spPr>
          <a:xfrm>
            <a:off x="867814" y="9262535"/>
            <a:ext cx="37105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base"/>
            <a:r>
              <a:rPr lang="en-US" altLang="ko-KR" dirty="0">
                <a:latin typeface="inherit"/>
              </a:rPr>
              <a:t>Complain : 1 if the customer complained in the last 2 years, 0 otherwise</a:t>
            </a:r>
          </a:p>
        </p:txBody>
      </p:sp>
      <p:grpSp>
        <p:nvGrpSpPr>
          <p:cNvPr id="65" name="그룹 1004">
            <a:extLst>
              <a:ext uri="{FF2B5EF4-FFF2-40B4-BE49-F238E27FC236}">
                <a16:creationId xmlns:a16="http://schemas.microsoft.com/office/drawing/2014/main" id="{2D939CD5-7CBC-9A7A-94E8-0F12912B9B6B}"/>
              </a:ext>
            </a:extLst>
          </p:cNvPr>
          <p:cNvGrpSpPr/>
          <p:nvPr/>
        </p:nvGrpSpPr>
        <p:grpSpPr>
          <a:xfrm>
            <a:off x="5029188" y="2805942"/>
            <a:ext cx="3886295" cy="803517"/>
            <a:chOff x="761905" y="4501593"/>
            <a:chExt cx="5055770" cy="11240302"/>
          </a:xfrm>
        </p:grpSpPr>
        <p:pic>
          <p:nvPicPr>
            <p:cNvPr id="67" name="Object 12">
              <a:extLst>
                <a:ext uri="{FF2B5EF4-FFF2-40B4-BE49-F238E27FC236}">
                  <a16:creationId xmlns:a16="http://schemas.microsoft.com/office/drawing/2014/main" id="{B16C4E3B-A7BC-E390-FA05-4C0699F25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4501593"/>
              <a:ext cx="5055770" cy="11240302"/>
            </a:xfrm>
            <a:prstGeom prst="rect">
              <a:avLst/>
            </a:prstGeom>
          </p:spPr>
        </p:pic>
      </p:grpSp>
      <p:grpSp>
        <p:nvGrpSpPr>
          <p:cNvPr id="68" name="그룹 1019">
            <a:extLst>
              <a:ext uri="{FF2B5EF4-FFF2-40B4-BE49-F238E27FC236}">
                <a16:creationId xmlns:a16="http://schemas.microsoft.com/office/drawing/2014/main" id="{8C1D45E3-8B4D-B09B-7328-76F0D9B00F6D}"/>
              </a:ext>
            </a:extLst>
          </p:cNvPr>
          <p:cNvGrpSpPr/>
          <p:nvPr/>
        </p:nvGrpSpPr>
        <p:grpSpPr>
          <a:xfrm>
            <a:off x="5029187" y="2705172"/>
            <a:ext cx="3886295" cy="135237"/>
            <a:chOff x="6614972" y="4382332"/>
            <a:chExt cx="5055770" cy="135237"/>
          </a:xfrm>
        </p:grpSpPr>
        <p:pic>
          <p:nvPicPr>
            <p:cNvPr id="69" name="Object 63">
              <a:extLst>
                <a:ext uri="{FF2B5EF4-FFF2-40B4-BE49-F238E27FC236}">
                  <a16:creationId xmlns:a16="http://schemas.microsoft.com/office/drawing/2014/main" id="{72254848-B033-8C13-1EB1-23D050858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4972" y="4382332"/>
              <a:ext cx="5055770" cy="135237"/>
            </a:xfrm>
            <a:prstGeom prst="rect">
              <a:avLst/>
            </a:prstGeom>
          </p:spPr>
        </p:pic>
      </p:grpSp>
      <p:sp>
        <p:nvSpPr>
          <p:cNvPr id="71" name="Object 16">
            <a:extLst>
              <a:ext uri="{FF2B5EF4-FFF2-40B4-BE49-F238E27FC236}">
                <a16:creationId xmlns:a16="http://schemas.microsoft.com/office/drawing/2014/main" id="{37D46513-E37F-4652-AA0C-1106BEE43440}"/>
              </a:ext>
            </a:extLst>
          </p:cNvPr>
          <p:cNvSpPr txBox="1"/>
          <p:nvPr/>
        </p:nvSpPr>
        <p:spPr>
          <a:xfrm>
            <a:off x="5135101" y="2890045"/>
            <a:ext cx="37105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 err="1">
                <a:effectLst/>
                <a:latin typeface="inherit"/>
              </a:rPr>
              <a:t>MntWines</a:t>
            </a:r>
            <a:r>
              <a:rPr lang="en-US" altLang="ko-KR" b="0" i="0" dirty="0">
                <a:effectLst/>
                <a:latin typeface="inherit"/>
              </a:rPr>
              <a:t>: Amount spent on wine in last 2 years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herit"/>
              <a:cs typeface="+mn-cs"/>
            </a:endParaRPr>
          </a:p>
        </p:txBody>
      </p:sp>
      <p:grpSp>
        <p:nvGrpSpPr>
          <p:cNvPr id="74" name="그룹 1004">
            <a:extLst>
              <a:ext uri="{FF2B5EF4-FFF2-40B4-BE49-F238E27FC236}">
                <a16:creationId xmlns:a16="http://schemas.microsoft.com/office/drawing/2014/main" id="{98695948-A27F-9EFB-FE9A-92FBEB53490E}"/>
              </a:ext>
            </a:extLst>
          </p:cNvPr>
          <p:cNvGrpSpPr/>
          <p:nvPr/>
        </p:nvGrpSpPr>
        <p:grpSpPr>
          <a:xfrm>
            <a:off x="5020501" y="3593548"/>
            <a:ext cx="3886295" cy="765063"/>
            <a:chOff x="761905" y="4501593"/>
            <a:chExt cx="5055770" cy="11240302"/>
          </a:xfrm>
        </p:grpSpPr>
        <p:pic>
          <p:nvPicPr>
            <p:cNvPr id="75" name="Object 12">
              <a:extLst>
                <a:ext uri="{FF2B5EF4-FFF2-40B4-BE49-F238E27FC236}">
                  <a16:creationId xmlns:a16="http://schemas.microsoft.com/office/drawing/2014/main" id="{B40B9EE4-7619-AA7A-44CF-F8B94E634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4501593"/>
              <a:ext cx="5055770" cy="11240302"/>
            </a:xfrm>
            <a:prstGeom prst="rect">
              <a:avLst/>
            </a:prstGeom>
          </p:spPr>
        </p:pic>
      </p:grpSp>
      <p:grpSp>
        <p:nvGrpSpPr>
          <p:cNvPr id="76" name="그룹 1004">
            <a:extLst>
              <a:ext uri="{FF2B5EF4-FFF2-40B4-BE49-F238E27FC236}">
                <a16:creationId xmlns:a16="http://schemas.microsoft.com/office/drawing/2014/main" id="{69F532B9-4519-8B65-861A-E1FA7FB12083}"/>
              </a:ext>
            </a:extLst>
          </p:cNvPr>
          <p:cNvGrpSpPr/>
          <p:nvPr/>
        </p:nvGrpSpPr>
        <p:grpSpPr>
          <a:xfrm>
            <a:off x="5020497" y="4323323"/>
            <a:ext cx="3886295" cy="796721"/>
            <a:chOff x="761905" y="4501593"/>
            <a:chExt cx="5055770" cy="11240302"/>
          </a:xfrm>
        </p:grpSpPr>
        <p:pic>
          <p:nvPicPr>
            <p:cNvPr id="77" name="Object 12">
              <a:extLst>
                <a:ext uri="{FF2B5EF4-FFF2-40B4-BE49-F238E27FC236}">
                  <a16:creationId xmlns:a16="http://schemas.microsoft.com/office/drawing/2014/main" id="{F6EBE889-08E1-73D3-5E65-36CE5E8C4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4501593"/>
              <a:ext cx="5055770" cy="11240302"/>
            </a:xfrm>
            <a:prstGeom prst="rect">
              <a:avLst/>
            </a:prstGeom>
          </p:spPr>
        </p:pic>
      </p:grpSp>
      <p:sp>
        <p:nvSpPr>
          <p:cNvPr id="80" name="Object 16">
            <a:extLst>
              <a:ext uri="{FF2B5EF4-FFF2-40B4-BE49-F238E27FC236}">
                <a16:creationId xmlns:a16="http://schemas.microsoft.com/office/drawing/2014/main" id="{D4867366-0B93-9C9D-140B-348CA8C8D0CE}"/>
              </a:ext>
            </a:extLst>
          </p:cNvPr>
          <p:cNvSpPr txBox="1"/>
          <p:nvPr/>
        </p:nvSpPr>
        <p:spPr>
          <a:xfrm>
            <a:off x="5135097" y="3632944"/>
            <a:ext cx="37105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base"/>
            <a:r>
              <a:rPr lang="en-US" altLang="ko-KR" b="0" i="0" dirty="0" err="1">
                <a:effectLst/>
                <a:latin typeface="inherit"/>
              </a:rPr>
              <a:t>MntFruits</a:t>
            </a:r>
            <a:r>
              <a:rPr lang="en-US" altLang="ko-KR" b="0" i="0" dirty="0">
                <a:effectLst/>
                <a:latin typeface="inherit"/>
              </a:rPr>
              <a:t>: Amount spent on fruits in last 2 years</a:t>
            </a:r>
          </a:p>
        </p:txBody>
      </p:sp>
      <p:grpSp>
        <p:nvGrpSpPr>
          <p:cNvPr id="81" name="그룹 1004">
            <a:extLst>
              <a:ext uri="{FF2B5EF4-FFF2-40B4-BE49-F238E27FC236}">
                <a16:creationId xmlns:a16="http://schemas.microsoft.com/office/drawing/2014/main" id="{DBB212D2-8B78-4ECD-F0D0-B2CE6FE5D215}"/>
              </a:ext>
            </a:extLst>
          </p:cNvPr>
          <p:cNvGrpSpPr/>
          <p:nvPr/>
        </p:nvGrpSpPr>
        <p:grpSpPr>
          <a:xfrm>
            <a:off x="5029187" y="5111750"/>
            <a:ext cx="3886295" cy="765063"/>
            <a:chOff x="761905" y="4501593"/>
            <a:chExt cx="5055770" cy="11240302"/>
          </a:xfrm>
        </p:grpSpPr>
        <p:pic>
          <p:nvPicPr>
            <p:cNvPr id="82" name="Object 12">
              <a:extLst>
                <a:ext uri="{FF2B5EF4-FFF2-40B4-BE49-F238E27FC236}">
                  <a16:creationId xmlns:a16="http://schemas.microsoft.com/office/drawing/2014/main" id="{3FCD3A4B-E560-CEC4-9E70-FCB8598FE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4501593"/>
              <a:ext cx="5055770" cy="11240302"/>
            </a:xfrm>
            <a:prstGeom prst="rect">
              <a:avLst/>
            </a:prstGeom>
          </p:spPr>
        </p:pic>
      </p:grpSp>
      <p:sp>
        <p:nvSpPr>
          <p:cNvPr id="83" name="Object 16">
            <a:extLst>
              <a:ext uri="{FF2B5EF4-FFF2-40B4-BE49-F238E27FC236}">
                <a16:creationId xmlns:a16="http://schemas.microsoft.com/office/drawing/2014/main" id="{2D2B0D5A-4F74-C0B1-87A5-E2C101C3996E}"/>
              </a:ext>
            </a:extLst>
          </p:cNvPr>
          <p:cNvSpPr txBox="1"/>
          <p:nvPr/>
        </p:nvSpPr>
        <p:spPr>
          <a:xfrm>
            <a:off x="5135100" y="5195853"/>
            <a:ext cx="37105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base"/>
            <a:r>
              <a:rPr lang="en-US" altLang="ko-KR" b="0" i="0" dirty="0" err="1">
                <a:effectLst/>
                <a:latin typeface="inherit"/>
              </a:rPr>
              <a:t>MntFishProducts</a:t>
            </a:r>
            <a:r>
              <a:rPr lang="en-US" altLang="ko-KR" b="0" i="0" dirty="0">
                <a:effectLst/>
                <a:latin typeface="inherit"/>
              </a:rPr>
              <a:t>: Amount spent on fish in last 2 years</a:t>
            </a:r>
          </a:p>
        </p:txBody>
      </p:sp>
      <p:grpSp>
        <p:nvGrpSpPr>
          <p:cNvPr id="84" name="그룹 1004">
            <a:extLst>
              <a:ext uri="{FF2B5EF4-FFF2-40B4-BE49-F238E27FC236}">
                <a16:creationId xmlns:a16="http://schemas.microsoft.com/office/drawing/2014/main" id="{F43B307D-4F37-1339-DA4A-4B5DDB940E77}"/>
              </a:ext>
            </a:extLst>
          </p:cNvPr>
          <p:cNvGrpSpPr/>
          <p:nvPr/>
        </p:nvGrpSpPr>
        <p:grpSpPr>
          <a:xfrm>
            <a:off x="5029183" y="5868110"/>
            <a:ext cx="3886295" cy="796721"/>
            <a:chOff x="761905" y="4501593"/>
            <a:chExt cx="5055770" cy="11240302"/>
          </a:xfrm>
        </p:grpSpPr>
        <p:pic>
          <p:nvPicPr>
            <p:cNvPr id="85" name="Object 12">
              <a:extLst>
                <a:ext uri="{FF2B5EF4-FFF2-40B4-BE49-F238E27FC236}">
                  <a16:creationId xmlns:a16="http://schemas.microsoft.com/office/drawing/2014/main" id="{882FF792-ED09-872B-4BD1-2E06B0C10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4501593"/>
              <a:ext cx="5055770" cy="11240302"/>
            </a:xfrm>
            <a:prstGeom prst="rect">
              <a:avLst/>
            </a:prstGeom>
          </p:spPr>
        </p:pic>
      </p:grpSp>
      <p:grpSp>
        <p:nvGrpSpPr>
          <p:cNvPr id="86" name="그룹 1004">
            <a:extLst>
              <a:ext uri="{FF2B5EF4-FFF2-40B4-BE49-F238E27FC236}">
                <a16:creationId xmlns:a16="http://schemas.microsoft.com/office/drawing/2014/main" id="{CD536469-0CA5-8A3B-8B15-9D66419CB1EB}"/>
              </a:ext>
            </a:extLst>
          </p:cNvPr>
          <p:cNvGrpSpPr/>
          <p:nvPr/>
        </p:nvGrpSpPr>
        <p:grpSpPr>
          <a:xfrm>
            <a:off x="5029185" y="6645372"/>
            <a:ext cx="3886295" cy="765063"/>
            <a:chOff x="761905" y="4501593"/>
            <a:chExt cx="5055770" cy="11240302"/>
          </a:xfrm>
        </p:grpSpPr>
        <p:pic>
          <p:nvPicPr>
            <p:cNvPr id="87" name="Object 12">
              <a:extLst>
                <a:ext uri="{FF2B5EF4-FFF2-40B4-BE49-F238E27FC236}">
                  <a16:creationId xmlns:a16="http://schemas.microsoft.com/office/drawing/2014/main" id="{E5FE2C6B-3D3E-33BB-5B4A-6BA69C001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4501593"/>
              <a:ext cx="5055770" cy="11240302"/>
            </a:xfrm>
            <a:prstGeom prst="rect">
              <a:avLst/>
            </a:prstGeom>
          </p:spPr>
        </p:pic>
      </p:grpSp>
      <p:sp>
        <p:nvSpPr>
          <p:cNvPr id="90" name="Object 16">
            <a:extLst>
              <a:ext uri="{FF2B5EF4-FFF2-40B4-BE49-F238E27FC236}">
                <a16:creationId xmlns:a16="http://schemas.microsoft.com/office/drawing/2014/main" id="{5DB2CC5E-2ECC-9675-1BA2-451F31C22D8A}"/>
              </a:ext>
            </a:extLst>
          </p:cNvPr>
          <p:cNvSpPr txBox="1"/>
          <p:nvPr/>
        </p:nvSpPr>
        <p:spPr>
          <a:xfrm>
            <a:off x="5135100" y="5930195"/>
            <a:ext cx="37105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base"/>
            <a:r>
              <a:rPr lang="en-US" altLang="ko-KR" b="0" i="0" dirty="0" err="1">
                <a:effectLst/>
                <a:latin typeface="inherit"/>
              </a:rPr>
              <a:t>MntSweetProducts</a:t>
            </a:r>
            <a:r>
              <a:rPr lang="en-US" altLang="ko-KR" b="0" i="0" dirty="0">
                <a:effectLst/>
                <a:latin typeface="inherit"/>
              </a:rPr>
              <a:t>: Amount spent on sweets in last 2 years</a:t>
            </a:r>
          </a:p>
        </p:txBody>
      </p:sp>
      <p:sp>
        <p:nvSpPr>
          <p:cNvPr id="91" name="Object 16">
            <a:extLst>
              <a:ext uri="{FF2B5EF4-FFF2-40B4-BE49-F238E27FC236}">
                <a16:creationId xmlns:a16="http://schemas.microsoft.com/office/drawing/2014/main" id="{A621F1E4-B78C-92F6-93F2-1280402935D3}"/>
              </a:ext>
            </a:extLst>
          </p:cNvPr>
          <p:cNvSpPr txBox="1"/>
          <p:nvPr/>
        </p:nvSpPr>
        <p:spPr>
          <a:xfrm>
            <a:off x="5135100" y="6716692"/>
            <a:ext cx="37105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base"/>
            <a:r>
              <a:rPr lang="en-US" altLang="ko-KR" b="0" i="0" dirty="0" err="1">
                <a:effectLst/>
                <a:latin typeface="inherit"/>
              </a:rPr>
              <a:t>MntGoldProds</a:t>
            </a:r>
            <a:r>
              <a:rPr lang="en-US" altLang="ko-KR" b="0" i="0" dirty="0">
                <a:effectLst/>
                <a:latin typeface="inherit"/>
              </a:rPr>
              <a:t>: Amount spent on gold in last 2 years</a:t>
            </a:r>
          </a:p>
        </p:txBody>
      </p:sp>
      <p:grpSp>
        <p:nvGrpSpPr>
          <p:cNvPr id="100" name="그룹 1004">
            <a:extLst>
              <a:ext uri="{FF2B5EF4-FFF2-40B4-BE49-F238E27FC236}">
                <a16:creationId xmlns:a16="http://schemas.microsoft.com/office/drawing/2014/main" id="{1D126E38-3A6D-AC62-E70B-06F4269013C5}"/>
              </a:ext>
            </a:extLst>
          </p:cNvPr>
          <p:cNvGrpSpPr/>
          <p:nvPr/>
        </p:nvGrpSpPr>
        <p:grpSpPr>
          <a:xfrm>
            <a:off x="9377464" y="2805942"/>
            <a:ext cx="3886295" cy="803025"/>
            <a:chOff x="761905" y="4501593"/>
            <a:chExt cx="5055770" cy="11240302"/>
          </a:xfrm>
        </p:grpSpPr>
        <p:pic>
          <p:nvPicPr>
            <p:cNvPr id="101" name="Object 12">
              <a:extLst>
                <a:ext uri="{FF2B5EF4-FFF2-40B4-BE49-F238E27FC236}">
                  <a16:creationId xmlns:a16="http://schemas.microsoft.com/office/drawing/2014/main" id="{FADC1813-14F9-AFD7-3FD8-934EF1D51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4501593"/>
              <a:ext cx="5055770" cy="11240302"/>
            </a:xfrm>
            <a:prstGeom prst="rect">
              <a:avLst/>
            </a:prstGeom>
          </p:spPr>
        </p:pic>
      </p:grpSp>
      <p:grpSp>
        <p:nvGrpSpPr>
          <p:cNvPr id="102" name="그룹 1019">
            <a:extLst>
              <a:ext uri="{FF2B5EF4-FFF2-40B4-BE49-F238E27FC236}">
                <a16:creationId xmlns:a16="http://schemas.microsoft.com/office/drawing/2014/main" id="{55777632-C64D-99CE-00DD-BF4D7215F23A}"/>
              </a:ext>
            </a:extLst>
          </p:cNvPr>
          <p:cNvGrpSpPr/>
          <p:nvPr/>
        </p:nvGrpSpPr>
        <p:grpSpPr>
          <a:xfrm>
            <a:off x="13644758" y="2696961"/>
            <a:ext cx="3886295" cy="135237"/>
            <a:chOff x="6614972" y="4382332"/>
            <a:chExt cx="5055770" cy="135237"/>
          </a:xfrm>
        </p:grpSpPr>
        <p:pic>
          <p:nvPicPr>
            <p:cNvPr id="103" name="Object 63">
              <a:extLst>
                <a:ext uri="{FF2B5EF4-FFF2-40B4-BE49-F238E27FC236}">
                  <a16:creationId xmlns:a16="http://schemas.microsoft.com/office/drawing/2014/main" id="{D15AF707-EE3D-069D-9797-7206CE596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4972" y="4382332"/>
              <a:ext cx="5055770" cy="135237"/>
            </a:xfrm>
            <a:prstGeom prst="rect">
              <a:avLst/>
            </a:prstGeom>
          </p:spPr>
        </p:pic>
      </p:grpSp>
      <p:grpSp>
        <p:nvGrpSpPr>
          <p:cNvPr id="104" name="그룹 1019">
            <a:extLst>
              <a:ext uri="{FF2B5EF4-FFF2-40B4-BE49-F238E27FC236}">
                <a16:creationId xmlns:a16="http://schemas.microsoft.com/office/drawing/2014/main" id="{B08E8226-D806-8392-4FE1-EF4FF5ADE7D4}"/>
              </a:ext>
            </a:extLst>
          </p:cNvPr>
          <p:cNvGrpSpPr/>
          <p:nvPr/>
        </p:nvGrpSpPr>
        <p:grpSpPr>
          <a:xfrm>
            <a:off x="9377463" y="2705172"/>
            <a:ext cx="3886295" cy="135237"/>
            <a:chOff x="6614972" y="4382332"/>
            <a:chExt cx="5055770" cy="135237"/>
          </a:xfrm>
        </p:grpSpPr>
        <p:pic>
          <p:nvPicPr>
            <p:cNvPr id="105" name="Object 63">
              <a:extLst>
                <a:ext uri="{FF2B5EF4-FFF2-40B4-BE49-F238E27FC236}">
                  <a16:creationId xmlns:a16="http://schemas.microsoft.com/office/drawing/2014/main" id="{2DF046D8-B877-C6EC-D13D-97126D761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4972" y="4382332"/>
              <a:ext cx="5055770" cy="135237"/>
            </a:xfrm>
            <a:prstGeom prst="rect">
              <a:avLst/>
            </a:prstGeom>
          </p:spPr>
        </p:pic>
      </p:grpSp>
      <p:sp>
        <p:nvSpPr>
          <p:cNvPr id="106" name="Object 16">
            <a:extLst>
              <a:ext uri="{FF2B5EF4-FFF2-40B4-BE49-F238E27FC236}">
                <a16:creationId xmlns:a16="http://schemas.microsoft.com/office/drawing/2014/main" id="{CA6DDF0C-6805-97AA-B383-9E238666D453}"/>
              </a:ext>
            </a:extLst>
          </p:cNvPr>
          <p:cNvSpPr txBox="1"/>
          <p:nvPr/>
        </p:nvSpPr>
        <p:spPr>
          <a:xfrm>
            <a:off x="9483377" y="2890045"/>
            <a:ext cx="37105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 err="1">
                <a:effectLst/>
                <a:latin typeface="inherit"/>
              </a:rPr>
              <a:t>NumDealsPurchases</a:t>
            </a:r>
            <a:r>
              <a:rPr lang="en-US" altLang="ko-KR" b="0" i="0" dirty="0">
                <a:effectLst/>
                <a:latin typeface="inherit"/>
              </a:rPr>
              <a:t>: Number of purchases made with a discount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herit"/>
              <a:cs typeface="+mn-cs"/>
            </a:endParaRPr>
          </a:p>
        </p:txBody>
      </p:sp>
      <p:grpSp>
        <p:nvGrpSpPr>
          <p:cNvPr id="109" name="그룹 1004">
            <a:extLst>
              <a:ext uri="{FF2B5EF4-FFF2-40B4-BE49-F238E27FC236}">
                <a16:creationId xmlns:a16="http://schemas.microsoft.com/office/drawing/2014/main" id="{82ED1585-C9EC-BF00-8A16-9FCF1CE508AC}"/>
              </a:ext>
            </a:extLst>
          </p:cNvPr>
          <p:cNvGrpSpPr/>
          <p:nvPr/>
        </p:nvGrpSpPr>
        <p:grpSpPr>
          <a:xfrm>
            <a:off x="9377463" y="3581810"/>
            <a:ext cx="3886295" cy="1073370"/>
            <a:chOff x="761905" y="4501593"/>
            <a:chExt cx="5055770" cy="11240302"/>
          </a:xfrm>
        </p:grpSpPr>
        <p:pic>
          <p:nvPicPr>
            <p:cNvPr id="110" name="Object 12">
              <a:extLst>
                <a:ext uri="{FF2B5EF4-FFF2-40B4-BE49-F238E27FC236}">
                  <a16:creationId xmlns:a16="http://schemas.microsoft.com/office/drawing/2014/main" id="{30C7AB39-5011-F3C3-74DE-18DC269C0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4501593"/>
              <a:ext cx="5055770" cy="11240302"/>
            </a:xfrm>
            <a:prstGeom prst="rect">
              <a:avLst/>
            </a:prstGeom>
          </p:spPr>
        </p:pic>
      </p:grpSp>
      <p:sp>
        <p:nvSpPr>
          <p:cNvPr id="114" name="Object 16">
            <a:extLst>
              <a:ext uri="{FF2B5EF4-FFF2-40B4-BE49-F238E27FC236}">
                <a16:creationId xmlns:a16="http://schemas.microsoft.com/office/drawing/2014/main" id="{B0F9DFFC-FCD5-D90D-C2BF-C165E6C91F3D}"/>
              </a:ext>
            </a:extLst>
          </p:cNvPr>
          <p:cNvSpPr txBox="1"/>
          <p:nvPr/>
        </p:nvSpPr>
        <p:spPr>
          <a:xfrm>
            <a:off x="9483378" y="3653130"/>
            <a:ext cx="37105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effectLst/>
                <a:latin typeface="inherit"/>
              </a:rPr>
              <a:t>AcceptedCmp1: 1 if customer accepted the offer in the 1st campaign, 0 otherwise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herit"/>
              <a:cs typeface="+mn-cs"/>
            </a:endParaRPr>
          </a:p>
        </p:txBody>
      </p:sp>
      <p:grpSp>
        <p:nvGrpSpPr>
          <p:cNvPr id="119" name="그룹 1004">
            <a:extLst>
              <a:ext uri="{FF2B5EF4-FFF2-40B4-BE49-F238E27FC236}">
                <a16:creationId xmlns:a16="http://schemas.microsoft.com/office/drawing/2014/main" id="{1F155F6B-552C-66EE-E130-9EED2AD62EF2}"/>
              </a:ext>
            </a:extLst>
          </p:cNvPr>
          <p:cNvGrpSpPr/>
          <p:nvPr/>
        </p:nvGrpSpPr>
        <p:grpSpPr>
          <a:xfrm>
            <a:off x="9377456" y="4643698"/>
            <a:ext cx="3886295" cy="1060832"/>
            <a:chOff x="761905" y="4501593"/>
            <a:chExt cx="5055770" cy="11240302"/>
          </a:xfrm>
        </p:grpSpPr>
        <p:pic>
          <p:nvPicPr>
            <p:cNvPr id="120" name="Object 12">
              <a:extLst>
                <a:ext uri="{FF2B5EF4-FFF2-40B4-BE49-F238E27FC236}">
                  <a16:creationId xmlns:a16="http://schemas.microsoft.com/office/drawing/2014/main" id="{49B6ED89-02AE-6725-0D31-F1B044973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4501593"/>
              <a:ext cx="5055770" cy="11240302"/>
            </a:xfrm>
            <a:prstGeom prst="rect">
              <a:avLst/>
            </a:prstGeom>
          </p:spPr>
        </p:pic>
      </p:grpSp>
      <p:grpSp>
        <p:nvGrpSpPr>
          <p:cNvPr id="137" name="그룹 1004">
            <a:extLst>
              <a:ext uri="{FF2B5EF4-FFF2-40B4-BE49-F238E27FC236}">
                <a16:creationId xmlns:a16="http://schemas.microsoft.com/office/drawing/2014/main" id="{F2042B10-A6A9-75B8-EA7B-4B2C3704BB92}"/>
              </a:ext>
            </a:extLst>
          </p:cNvPr>
          <p:cNvGrpSpPr/>
          <p:nvPr/>
        </p:nvGrpSpPr>
        <p:grpSpPr>
          <a:xfrm>
            <a:off x="13644747" y="2805943"/>
            <a:ext cx="3886295" cy="1038124"/>
            <a:chOff x="761905" y="4501593"/>
            <a:chExt cx="5055770" cy="11240302"/>
          </a:xfrm>
        </p:grpSpPr>
        <p:pic>
          <p:nvPicPr>
            <p:cNvPr id="138" name="Object 12">
              <a:extLst>
                <a:ext uri="{FF2B5EF4-FFF2-40B4-BE49-F238E27FC236}">
                  <a16:creationId xmlns:a16="http://schemas.microsoft.com/office/drawing/2014/main" id="{C158BDD9-B7B1-01D3-04B1-50535B687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4501593"/>
              <a:ext cx="5055770" cy="11240302"/>
            </a:xfrm>
            <a:prstGeom prst="rect">
              <a:avLst/>
            </a:prstGeom>
          </p:spPr>
        </p:pic>
      </p:grpSp>
      <p:grpSp>
        <p:nvGrpSpPr>
          <p:cNvPr id="139" name="그룹 1019">
            <a:extLst>
              <a:ext uri="{FF2B5EF4-FFF2-40B4-BE49-F238E27FC236}">
                <a16:creationId xmlns:a16="http://schemas.microsoft.com/office/drawing/2014/main" id="{466E3398-4990-29C2-9D25-D0464A76E496}"/>
              </a:ext>
            </a:extLst>
          </p:cNvPr>
          <p:cNvGrpSpPr/>
          <p:nvPr/>
        </p:nvGrpSpPr>
        <p:grpSpPr>
          <a:xfrm>
            <a:off x="13644746" y="2705172"/>
            <a:ext cx="3886295" cy="135237"/>
            <a:chOff x="6614972" y="4382332"/>
            <a:chExt cx="5055770" cy="135237"/>
          </a:xfrm>
        </p:grpSpPr>
        <p:pic>
          <p:nvPicPr>
            <p:cNvPr id="140" name="Object 63">
              <a:extLst>
                <a:ext uri="{FF2B5EF4-FFF2-40B4-BE49-F238E27FC236}">
                  <a16:creationId xmlns:a16="http://schemas.microsoft.com/office/drawing/2014/main" id="{1594BBB8-46BB-9105-F7ED-647D9DA45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4972" y="4382332"/>
              <a:ext cx="5055770" cy="135237"/>
            </a:xfrm>
            <a:prstGeom prst="rect">
              <a:avLst/>
            </a:prstGeom>
          </p:spPr>
        </p:pic>
      </p:grpSp>
      <p:sp>
        <p:nvSpPr>
          <p:cNvPr id="141" name="Object 16">
            <a:extLst>
              <a:ext uri="{FF2B5EF4-FFF2-40B4-BE49-F238E27FC236}">
                <a16:creationId xmlns:a16="http://schemas.microsoft.com/office/drawing/2014/main" id="{62D5CFFC-3751-F1C7-A308-057F6CCC72AC}"/>
              </a:ext>
            </a:extLst>
          </p:cNvPr>
          <p:cNvSpPr txBox="1"/>
          <p:nvPr/>
        </p:nvSpPr>
        <p:spPr>
          <a:xfrm>
            <a:off x="13750660" y="2890045"/>
            <a:ext cx="37105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 err="1">
                <a:effectLst/>
                <a:latin typeface="inherit"/>
              </a:rPr>
              <a:t>NumWebPurchases</a:t>
            </a:r>
            <a:r>
              <a:rPr lang="en-US" altLang="ko-KR" b="0" i="0" dirty="0">
                <a:effectLst/>
                <a:latin typeface="inherit"/>
              </a:rPr>
              <a:t>: Number of purchases made through the company’s website</a:t>
            </a:r>
          </a:p>
        </p:txBody>
      </p:sp>
      <p:grpSp>
        <p:nvGrpSpPr>
          <p:cNvPr id="144" name="그룹 1004">
            <a:extLst>
              <a:ext uri="{FF2B5EF4-FFF2-40B4-BE49-F238E27FC236}">
                <a16:creationId xmlns:a16="http://schemas.microsoft.com/office/drawing/2014/main" id="{DB1B5031-B00C-ABFF-FF87-6994592C300F}"/>
              </a:ext>
            </a:extLst>
          </p:cNvPr>
          <p:cNvGrpSpPr/>
          <p:nvPr/>
        </p:nvGrpSpPr>
        <p:grpSpPr>
          <a:xfrm>
            <a:off x="13644743" y="3819528"/>
            <a:ext cx="3886295" cy="765063"/>
            <a:chOff x="761905" y="4501593"/>
            <a:chExt cx="5055770" cy="11240302"/>
          </a:xfrm>
        </p:grpSpPr>
        <p:pic>
          <p:nvPicPr>
            <p:cNvPr id="145" name="Object 12">
              <a:extLst>
                <a:ext uri="{FF2B5EF4-FFF2-40B4-BE49-F238E27FC236}">
                  <a16:creationId xmlns:a16="http://schemas.microsoft.com/office/drawing/2014/main" id="{06D6095B-0EAE-90D0-3217-E6916D44F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4501593"/>
              <a:ext cx="5055770" cy="11240302"/>
            </a:xfrm>
            <a:prstGeom prst="rect">
              <a:avLst/>
            </a:prstGeom>
          </p:spPr>
        </p:pic>
      </p:grpSp>
      <p:grpSp>
        <p:nvGrpSpPr>
          <p:cNvPr id="146" name="그룹 1004">
            <a:extLst>
              <a:ext uri="{FF2B5EF4-FFF2-40B4-BE49-F238E27FC236}">
                <a16:creationId xmlns:a16="http://schemas.microsoft.com/office/drawing/2014/main" id="{C54CAEF3-F952-38EE-EAA5-5244CDC4A906}"/>
              </a:ext>
            </a:extLst>
          </p:cNvPr>
          <p:cNvGrpSpPr/>
          <p:nvPr/>
        </p:nvGrpSpPr>
        <p:grpSpPr>
          <a:xfrm>
            <a:off x="13644741" y="4565132"/>
            <a:ext cx="3886295" cy="796721"/>
            <a:chOff x="761905" y="4501593"/>
            <a:chExt cx="5055770" cy="11240302"/>
          </a:xfrm>
        </p:grpSpPr>
        <p:pic>
          <p:nvPicPr>
            <p:cNvPr id="147" name="Object 12">
              <a:extLst>
                <a:ext uri="{FF2B5EF4-FFF2-40B4-BE49-F238E27FC236}">
                  <a16:creationId xmlns:a16="http://schemas.microsoft.com/office/drawing/2014/main" id="{9C533743-0894-31E9-77CE-584561453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4501593"/>
              <a:ext cx="5055770" cy="11240302"/>
            </a:xfrm>
            <a:prstGeom prst="rect">
              <a:avLst/>
            </a:prstGeom>
          </p:spPr>
        </p:pic>
      </p:grpSp>
      <p:sp>
        <p:nvSpPr>
          <p:cNvPr id="149" name="Object 16">
            <a:extLst>
              <a:ext uri="{FF2B5EF4-FFF2-40B4-BE49-F238E27FC236}">
                <a16:creationId xmlns:a16="http://schemas.microsoft.com/office/drawing/2014/main" id="{3FDAF153-E1A2-AB38-4345-DA013C693F71}"/>
              </a:ext>
            </a:extLst>
          </p:cNvPr>
          <p:cNvSpPr txBox="1"/>
          <p:nvPr/>
        </p:nvSpPr>
        <p:spPr>
          <a:xfrm>
            <a:off x="13750658" y="3890848"/>
            <a:ext cx="37105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base"/>
            <a:r>
              <a:rPr lang="en-US" altLang="ko-KR" b="0" i="0" dirty="0" err="1">
                <a:effectLst/>
                <a:latin typeface="inherit"/>
              </a:rPr>
              <a:t>NumCatalogPurchases</a:t>
            </a:r>
            <a:r>
              <a:rPr lang="en-US" altLang="ko-KR" b="0" i="0" dirty="0">
                <a:effectLst/>
                <a:latin typeface="inherit"/>
              </a:rPr>
              <a:t>: Number of purchases made using a catalogue</a:t>
            </a:r>
          </a:p>
        </p:txBody>
      </p:sp>
      <p:sp>
        <p:nvSpPr>
          <p:cNvPr id="150" name="Object 16">
            <a:extLst>
              <a:ext uri="{FF2B5EF4-FFF2-40B4-BE49-F238E27FC236}">
                <a16:creationId xmlns:a16="http://schemas.microsoft.com/office/drawing/2014/main" id="{C033AB76-1542-E9DE-5878-20A4779382D2}"/>
              </a:ext>
            </a:extLst>
          </p:cNvPr>
          <p:cNvSpPr txBox="1"/>
          <p:nvPr/>
        </p:nvSpPr>
        <p:spPr>
          <a:xfrm>
            <a:off x="13750658" y="4655180"/>
            <a:ext cx="37105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 err="1">
                <a:effectLst/>
                <a:latin typeface="inherit"/>
              </a:rPr>
              <a:t>NumStorePurchases</a:t>
            </a:r>
            <a:r>
              <a:rPr lang="en-US" altLang="ko-KR" b="0" i="0" dirty="0">
                <a:effectLst/>
                <a:latin typeface="inherit"/>
              </a:rPr>
              <a:t>: Number of purchases made directly in stores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herit"/>
              <a:cs typeface="+mn-cs"/>
            </a:endParaRPr>
          </a:p>
        </p:txBody>
      </p:sp>
      <p:grpSp>
        <p:nvGrpSpPr>
          <p:cNvPr id="151" name="그룹 1004">
            <a:extLst>
              <a:ext uri="{FF2B5EF4-FFF2-40B4-BE49-F238E27FC236}">
                <a16:creationId xmlns:a16="http://schemas.microsoft.com/office/drawing/2014/main" id="{0BBE97A8-7418-EDE2-2FB2-AFCDAFE49455}"/>
              </a:ext>
            </a:extLst>
          </p:cNvPr>
          <p:cNvGrpSpPr/>
          <p:nvPr/>
        </p:nvGrpSpPr>
        <p:grpSpPr>
          <a:xfrm>
            <a:off x="13644745" y="5346210"/>
            <a:ext cx="3886295" cy="1028327"/>
            <a:chOff x="761905" y="4501593"/>
            <a:chExt cx="5055770" cy="11240302"/>
          </a:xfrm>
        </p:grpSpPr>
        <p:pic>
          <p:nvPicPr>
            <p:cNvPr id="152" name="Object 12">
              <a:extLst>
                <a:ext uri="{FF2B5EF4-FFF2-40B4-BE49-F238E27FC236}">
                  <a16:creationId xmlns:a16="http://schemas.microsoft.com/office/drawing/2014/main" id="{69FAB5A5-360A-DC1F-8496-864DC3C3D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4501593"/>
              <a:ext cx="5055770" cy="11240302"/>
            </a:xfrm>
            <a:prstGeom prst="rect">
              <a:avLst/>
            </a:prstGeom>
          </p:spPr>
        </p:pic>
      </p:grpSp>
      <p:sp>
        <p:nvSpPr>
          <p:cNvPr id="153" name="Object 16">
            <a:extLst>
              <a:ext uri="{FF2B5EF4-FFF2-40B4-BE49-F238E27FC236}">
                <a16:creationId xmlns:a16="http://schemas.microsoft.com/office/drawing/2014/main" id="{369F007C-62F7-FA49-112B-3FB185FF0AF3}"/>
              </a:ext>
            </a:extLst>
          </p:cNvPr>
          <p:cNvSpPr txBox="1"/>
          <p:nvPr/>
        </p:nvSpPr>
        <p:spPr>
          <a:xfrm>
            <a:off x="13750658" y="5430313"/>
            <a:ext cx="37105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base"/>
            <a:r>
              <a:rPr lang="en-US" altLang="ko-KR" b="0" i="0" dirty="0" err="1">
                <a:effectLst/>
                <a:latin typeface="inherit"/>
              </a:rPr>
              <a:t>NumWebVisitsMonth</a:t>
            </a:r>
            <a:r>
              <a:rPr lang="en-US" altLang="ko-KR" b="0" i="0" dirty="0">
                <a:effectLst/>
                <a:latin typeface="inherit"/>
              </a:rPr>
              <a:t>: Number of visits to company’s website in the last month</a:t>
            </a:r>
          </a:p>
        </p:txBody>
      </p:sp>
      <p:sp>
        <p:nvSpPr>
          <p:cNvPr id="170" name="Object 16">
            <a:extLst>
              <a:ext uri="{FF2B5EF4-FFF2-40B4-BE49-F238E27FC236}">
                <a16:creationId xmlns:a16="http://schemas.microsoft.com/office/drawing/2014/main" id="{720A65C2-A78E-5DFB-72E4-412CC6F21108}"/>
              </a:ext>
            </a:extLst>
          </p:cNvPr>
          <p:cNvSpPr txBox="1"/>
          <p:nvPr/>
        </p:nvSpPr>
        <p:spPr>
          <a:xfrm>
            <a:off x="5138523" y="4404788"/>
            <a:ext cx="37105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base"/>
            <a:r>
              <a:rPr lang="en-US" altLang="ko-KR" b="0" i="0" dirty="0" err="1">
                <a:effectLst/>
                <a:latin typeface="inherit"/>
              </a:rPr>
              <a:t>MntMeatProducts</a:t>
            </a:r>
            <a:r>
              <a:rPr lang="en-US" altLang="ko-KR" b="0" i="0" dirty="0">
                <a:effectLst/>
                <a:latin typeface="inherit"/>
              </a:rPr>
              <a:t>: Amount spent on meat in last 2 years</a:t>
            </a:r>
            <a:endParaRPr lang="en-US" altLang="ko-KR" dirty="0">
              <a:latin typeface="inherit"/>
            </a:endParaRPr>
          </a:p>
        </p:txBody>
      </p:sp>
      <p:sp>
        <p:nvSpPr>
          <p:cNvPr id="171" name="Object 16">
            <a:extLst>
              <a:ext uri="{FF2B5EF4-FFF2-40B4-BE49-F238E27FC236}">
                <a16:creationId xmlns:a16="http://schemas.microsoft.com/office/drawing/2014/main" id="{F87CA5A6-A18F-1667-E2D8-2C0AA492BE20}"/>
              </a:ext>
            </a:extLst>
          </p:cNvPr>
          <p:cNvSpPr txBox="1"/>
          <p:nvPr/>
        </p:nvSpPr>
        <p:spPr>
          <a:xfrm>
            <a:off x="9483373" y="4694589"/>
            <a:ext cx="37105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base"/>
            <a:r>
              <a:rPr lang="en-US" altLang="ko-KR" b="0" i="0" dirty="0">
                <a:effectLst/>
                <a:latin typeface="inherit"/>
              </a:rPr>
              <a:t>AcceptedCmp2: 1 if customer accepted the offer in the 2nd campaign, 0 otherwise</a:t>
            </a:r>
          </a:p>
        </p:txBody>
      </p:sp>
      <p:grpSp>
        <p:nvGrpSpPr>
          <p:cNvPr id="172" name="그룹 1004">
            <a:extLst>
              <a:ext uri="{FF2B5EF4-FFF2-40B4-BE49-F238E27FC236}">
                <a16:creationId xmlns:a16="http://schemas.microsoft.com/office/drawing/2014/main" id="{9DAD2F13-A05E-059B-F300-30D37CCD2BB2}"/>
              </a:ext>
            </a:extLst>
          </p:cNvPr>
          <p:cNvGrpSpPr/>
          <p:nvPr/>
        </p:nvGrpSpPr>
        <p:grpSpPr>
          <a:xfrm>
            <a:off x="9377458" y="5670181"/>
            <a:ext cx="3886295" cy="1073370"/>
            <a:chOff x="761905" y="4501593"/>
            <a:chExt cx="5055770" cy="11240302"/>
          </a:xfrm>
        </p:grpSpPr>
        <p:pic>
          <p:nvPicPr>
            <p:cNvPr id="173" name="Object 12">
              <a:extLst>
                <a:ext uri="{FF2B5EF4-FFF2-40B4-BE49-F238E27FC236}">
                  <a16:creationId xmlns:a16="http://schemas.microsoft.com/office/drawing/2014/main" id="{3A0D2FC5-422B-B6EC-A206-D770B3EFD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4501593"/>
              <a:ext cx="5055770" cy="11240302"/>
            </a:xfrm>
            <a:prstGeom prst="rect">
              <a:avLst/>
            </a:prstGeom>
          </p:spPr>
        </p:pic>
      </p:grpSp>
      <p:sp>
        <p:nvSpPr>
          <p:cNvPr id="174" name="Object 16">
            <a:extLst>
              <a:ext uri="{FF2B5EF4-FFF2-40B4-BE49-F238E27FC236}">
                <a16:creationId xmlns:a16="http://schemas.microsoft.com/office/drawing/2014/main" id="{9AE1A68B-FAB4-AC97-C98E-ACCD4379F787}"/>
              </a:ext>
            </a:extLst>
          </p:cNvPr>
          <p:cNvSpPr txBox="1"/>
          <p:nvPr/>
        </p:nvSpPr>
        <p:spPr>
          <a:xfrm>
            <a:off x="9483373" y="5741501"/>
            <a:ext cx="37105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effectLst/>
                <a:latin typeface="inherit"/>
              </a:rPr>
              <a:t>AcceptedCmp3: 1 if customer accepted the offer in the 3rd campaign, 0 otherwise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herit"/>
              <a:cs typeface="+mn-cs"/>
            </a:endParaRPr>
          </a:p>
        </p:txBody>
      </p:sp>
      <p:grpSp>
        <p:nvGrpSpPr>
          <p:cNvPr id="175" name="그룹 1004">
            <a:extLst>
              <a:ext uri="{FF2B5EF4-FFF2-40B4-BE49-F238E27FC236}">
                <a16:creationId xmlns:a16="http://schemas.microsoft.com/office/drawing/2014/main" id="{A80C61FB-AAF4-B733-6112-E9C95C8765FB}"/>
              </a:ext>
            </a:extLst>
          </p:cNvPr>
          <p:cNvGrpSpPr/>
          <p:nvPr/>
        </p:nvGrpSpPr>
        <p:grpSpPr>
          <a:xfrm>
            <a:off x="9377451" y="6732069"/>
            <a:ext cx="3886295" cy="1060832"/>
            <a:chOff x="761905" y="4501593"/>
            <a:chExt cx="5055770" cy="11240302"/>
          </a:xfrm>
        </p:grpSpPr>
        <p:pic>
          <p:nvPicPr>
            <p:cNvPr id="176" name="Object 12">
              <a:extLst>
                <a:ext uri="{FF2B5EF4-FFF2-40B4-BE49-F238E27FC236}">
                  <a16:creationId xmlns:a16="http://schemas.microsoft.com/office/drawing/2014/main" id="{779486DE-EE86-17A2-1128-5C9593C1A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4501593"/>
              <a:ext cx="5055770" cy="11240302"/>
            </a:xfrm>
            <a:prstGeom prst="rect">
              <a:avLst/>
            </a:prstGeom>
          </p:spPr>
        </p:pic>
      </p:grpSp>
      <p:sp>
        <p:nvSpPr>
          <p:cNvPr id="177" name="Object 16">
            <a:extLst>
              <a:ext uri="{FF2B5EF4-FFF2-40B4-BE49-F238E27FC236}">
                <a16:creationId xmlns:a16="http://schemas.microsoft.com/office/drawing/2014/main" id="{4F8BD81F-373F-BD8F-3F09-162F29EBF353}"/>
              </a:ext>
            </a:extLst>
          </p:cNvPr>
          <p:cNvSpPr txBox="1"/>
          <p:nvPr/>
        </p:nvSpPr>
        <p:spPr>
          <a:xfrm>
            <a:off x="9483368" y="6782960"/>
            <a:ext cx="37105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base"/>
            <a:r>
              <a:rPr lang="en-US" altLang="ko-KR" b="0" i="0" dirty="0">
                <a:effectLst/>
                <a:latin typeface="inherit"/>
              </a:rPr>
              <a:t>AcceptedCmp4: 1 if customer accepted the offer in the 4th campaign, 0 otherwise</a:t>
            </a:r>
          </a:p>
        </p:txBody>
      </p:sp>
      <p:grpSp>
        <p:nvGrpSpPr>
          <p:cNvPr id="178" name="그룹 1004">
            <a:extLst>
              <a:ext uri="{FF2B5EF4-FFF2-40B4-BE49-F238E27FC236}">
                <a16:creationId xmlns:a16="http://schemas.microsoft.com/office/drawing/2014/main" id="{F8134350-DA50-1AC7-FB59-CF95D5865876}"/>
              </a:ext>
            </a:extLst>
          </p:cNvPr>
          <p:cNvGrpSpPr/>
          <p:nvPr/>
        </p:nvGrpSpPr>
        <p:grpSpPr>
          <a:xfrm>
            <a:off x="9377451" y="7759033"/>
            <a:ext cx="3886295" cy="1073370"/>
            <a:chOff x="761905" y="4501593"/>
            <a:chExt cx="5055770" cy="11240302"/>
          </a:xfrm>
        </p:grpSpPr>
        <p:pic>
          <p:nvPicPr>
            <p:cNvPr id="179" name="Object 12">
              <a:extLst>
                <a:ext uri="{FF2B5EF4-FFF2-40B4-BE49-F238E27FC236}">
                  <a16:creationId xmlns:a16="http://schemas.microsoft.com/office/drawing/2014/main" id="{15894EDA-229B-2DB6-72C2-5C3358AB1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4501593"/>
              <a:ext cx="5055770" cy="11240302"/>
            </a:xfrm>
            <a:prstGeom prst="rect">
              <a:avLst/>
            </a:prstGeom>
          </p:spPr>
        </p:pic>
      </p:grpSp>
      <p:sp>
        <p:nvSpPr>
          <p:cNvPr id="180" name="Object 16">
            <a:extLst>
              <a:ext uri="{FF2B5EF4-FFF2-40B4-BE49-F238E27FC236}">
                <a16:creationId xmlns:a16="http://schemas.microsoft.com/office/drawing/2014/main" id="{5EE0FF0B-5527-D80A-DB6C-CBE3015215B7}"/>
              </a:ext>
            </a:extLst>
          </p:cNvPr>
          <p:cNvSpPr txBox="1"/>
          <p:nvPr/>
        </p:nvSpPr>
        <p:spPr>
          <a:xfrm>
            <a:off x="9483366" y="7830353"/>
            <a:ext cx="37105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base"/>
            <a:r>
              <a:rPr lang="en-US" altLang="ko-KR" b="0" i="0" dirty="0">
                <a:effectLst/>
                <a:latin typeface="inherit"/>
              </a:rPr>
              <a:t>AcceptedCmp5: 1 if customer accepted the offer in the 5th campaign, 0 otherwise</a:t>
            </a:r>
          </a:p>
        </p:txBody>
      </p:sp>
      <p:grpSp>
        <p:nvGrpSpPr>
          <p:cNvPr id="181" name="그룹 1004">
            <a:extLst>
              <a:ext uri="{FF2B5EF4-FFF2-40B4-BE49-F238E27FC236}">
                <a16:creationId xmlns:a16="http://schemas.microsoft.com/office/drawing/2014/main" id="{2036841F-D198-5543-208F-8A83672AAA67}"/>
              </a:ext>
            </a:extLst>
          </p:cNvPr>
          <p:cNvGrpSpPr/>
          <p:nvPr/>
        </p:nvGrpSpPr>
        <p:grpSpPr>
          <a:xfrm>
            <a:off x="9377444" y="8820921"/>
            <a:ext cx="3886295" cy="1060832"/>
            <a:chOff x="761905" y="4501593"/>
            <a:chExt cx="5055770" cy="11240302"/>
          </a:xfrm>
        </p:grpSpPr>
        <p:pic>
          <p:nvPicPr>
            <p:cNvPr id="182" name="Object 12">
              <a:extLst>
                <a:ext uri="{FF2B5EF4-FFF2-40B4-BE49-F238E27FC236}">
                  <a16:creationId xmlns:a16="http://schemas.microsoft.com/office/drawing/2014/main" id="{16828946-1FCA-03B0-5877-8FBFE8330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4501593"/>
              <a:ext cx="5055770" cy="11240302"/>
            </a:xfrm>
            <a:prstGeom prst="rect">
              <a:avLst/>
            </a:prstGeom>
          </p:spPr>
        </p:pic>
      </p:grpSp>
      <p:sp>
        <p:nvSpPr>
          <p:cNvPr id="183" name="Object 16">
            <a:extLst>
              <a:ext uri="{FF2B5EF4-FFF2-40B4-BE49-F238E27FC236}">
                <a16:creationId xmlns:a16="http://schemas.microsoft.com/office/drawing/2014/main" id="{D4BD177A-F7B6-33D2-720C-0B732536A7F5}"/>
              </a:ext>
            </a:extLst>
          </p:cNvPr>
          <p:cNvSpPr txBox="1"/>
          <p:nvPr/>
        </p:nvSpPr>
        <p:spPr>
          <a:xfrm>
            <a:off x="9483361" y="8871812"/>
            <a:ext cx="37105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base"/>
            <a:r>
              <a:rPr lang="en-US" altLang="ko-KR" b="0" i="0" dirty="0">
                <a:effectLst/>
                <a:latin typeface="inherit"/>
              </a:rPr>
              <a:t>Response: 1 if customer accepted the offer in the last campaign, 0 otherwise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F767813C-368A-19CF-E3AB-7254529B27E8}"/>
              </a:ext>
            </a:extLst>
          </p:cNvPr>
          <p:cNvSpPr txBox="1"/>
          <p:nvPr/>
        </p:nvSpPr>
        <p:spPr>
          <a:xfrm>
            <a:off x="2652484" y="556052"/>
            <a:ext cx="1298074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8 Heavy" pitchFamily="34" charset="0"/>
                <a:cs typeface="+mn-cs"/>
              </a:rPr>
              <a:t>Customer Personality Analysis - </a:t>
            </a:r>
            <a:r>
              <a:rPr kumimoji="0" lang="en-US" altLang="ko-KR" sz="4800" i="0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Data</a:t>
            </a:r>
            <a:endParaRPr kumimoji="0" lang="en-US" altLang="ko-KR" sz="4800" i="0" u="none" strike="noStrike" kern="1200" cap="none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018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2">
            <a:extLst>
              <a:ext uri="{FF2B5EF4-FFF2-40B4-BE49-F238E27FC236}">
                <a16:creationId xmlns:a16="http://schemas.microsoft.com/office/drawing/2014/main" id="{6D647DF9-4838-3232-DB3A-503BB9188A82}"/>
              </a:ext>
            </a:extLst>
          </p:cNvPr>
          <p:cNvSpPr txBox="1"/>
          <p:nvPr/>
        </p:nvSpPr>
        <p:spPr>
          <a:xfrm>
            <a:off x="290337" y="2429088"/>
            <a:ext cx="65628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■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  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군집 별 특성 확인 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: 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캠페인 수락 여부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4B2E8F-BC3E-536E-59D3-954D3A483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399408"/>
            <a:ext cx="13639800" cy="48813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F77F05-84F0-EB5E-073E-1C75AF0D6748}"/>
              </a:ext>
            </a:extLst>
          </p:cNvPr>
          <p:cNvSpPr txBox="1"/>
          <p:nvPr/>
        </p:nvSpPr>
        <p:spPr>
          <a:xfrm>
            <a:off x="3810000" y="3086100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AcceptedCmp1 &gt;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EE6C0-6597-2C38-6847-9EF4695445DE}"/>
              </a:ext>
            </a:extLst>
          </p:cNvPr>
          <p:cNvSpPr txBox="1"/>
          <p:nvPr/>
        </p:nvSpPr>
        <p:spPr>
          <a:xfrm>
            <a:off x="8001000" y="3086100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AcceptedCmp2 &gt;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929A0-A4BE-9C63-368E-A3A1A519B283}"/>
              </a:ext>
            </a:extLst>
          </p:cNvPr>
          <p:cNvSpPr txBox="1"/>
          <p:nvPr/>
        </p:nvSpPr>
        <p:spPr>
          <a:xfrm>
            <a:off x="12649200" y="3086100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AcceptedCmp3 &gt;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256B5D-02B2-6962-EFCF-95008C9EA4BE}"/>
              </a:ext>
            </a:extLst>
          </p:cNvPr>
          <p:cNvSpPr txBox="1"/>
          <p:nvPr/>
        </p:nvSpPr>
        <p:spPr>
          <a:xfrm>
            <a:off x="3810000" y="8096088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AcceptedCmp4 &gt;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1AF71A-BB77-8737-CCED-03987E0AEFFB}"/>
              </a:ext>
            </a:extLst>
          </p:cNvPr>
          <p:cNvSpPr txBox="1"/>
          <p:nvPr/>
        </p:nvSpPr>
        <p:spPr>
          <a:xfrm>
            <a:off x="8191500" y="8096088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AcceptedCmp5 &gt;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2257CD-A17F-462D-DEE1-15BC7FC4B534}"/>
              </a:ext>
            </a:extLst>
          </p:cNvPr>
          <p:cNvSpPr txBox="1"/>
          <p:nvPr/>
        </p:nvSpPr>
        <p:spPr>
          <a:xfrm>
            <a:off x="12649200" y="8096088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AcceptedCmp6 &gt;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DC6430-F99A-CEDD-764D-CF4E97ED0A32}"/>
              </a:ext>
            </a:extLst>
          </p:cNvPr>
          <p:cNvSpPr txBox="1"/>
          <p:nvPr/>
        </p:nvSpPr>
        <p:spPr>
          <a:xfrm>
            <a:off x="6745705" y="8594062"/>
            <a:ext cx="5867400" cy="1425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rgbClr val="3F6BE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캠페인 수락 여부</a:t>
            </a:r>
            <a:r>
              <a:rPr lang="ko-KR" altLang="en-US" sz="2000" dirty="0">
                <a:solidFill>
                  <a:prstClr val="black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의 경우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  <a:p>
            <a:pPr lvl="0" algn="ctr">
              <a:lnSpc>
                <a:spcPct val="150000"/>
              </a:lnSpc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4B98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DD1CB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lang="en-US" altLang="ko-KR" sz="2000" dirty="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en-US" altLang="ko-KR" sz="2000" dirty="0">
                <a:solidFill>
                  <a:prstClr val="black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,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852356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678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3 &lt;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2688B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678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lang="en-US" altLang="ko-KR" sz="2000" dirty="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 ,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72F2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D1E3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2 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즉</a:t>
            </a:r>
            <a:r>
              <a:rPr lang="en-US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수입이 많을수록 캠페인을 수락할 확률이 높음</a:t>
            </a:r>
            <a:endParaRPr kumimoji="0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6E1B88D-D2C0-63E6-EA53-18449C463387}"/>
              </a:ext>
            </a:extLst>
          </p:cNvPr>
          <p:cNvSpPr txBox="1"/>
          <p:nvPr/>
        </p:nvSpPr>
        <p:spPr>
          <a:xfrm>
            <a:off x="713461" y="340549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kumimoji="0" lang="en-US" altLang="ko-KR" sz="6600" b="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F4550A92-AE8D-55DA-26F5-79461D8AA45D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kumimoji="0" lang="en-US" altLang="ko-KR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</a:t>
            </a:r>
            <a:r>
              <a:rPr kumimoji="0" lang="ko-KR" altLang="en-US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별 군집 특성 </a:t>
            </a:r>
            <a:r>
              <a:rPr kumimoji="0" lang="en-US" altLang="ko-KR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;</a:t>
            </a:r>
            <a:r>
              <a:rPr kumimoji="0" lang="ko-KR" altLang="en-US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kumimoji="0" lang="en-US" altLang="ko-KR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k=4</a:t>
            </a:r>
            <a:endParaRPr kumimoji="0" lang="en-US" sz="3200" b="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962C2A-F7BF-C56F-03AA-3BFA42EA6892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631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2">
            <a:extLst>
              <a:ext uri="{FF2B5EF4-FFF2-40B4-BE49-F238E27FC236}">
                <a16:creationId xmlns:a16="http://schemas.microsoft.com/office/drawing/2014/main" id="{6D647DF9-4838-3232-DB3A-503BB9188A82}"/>
              </a:ext>
            </a:extLst>
          </p:cNvPr>
          <p:cNvSpPr txBox="1"/>
          <p:nvPr/>
        </p:nvSpPr>
        <p:spPr>
          <a:xfrm>
            <a:off x="290337" y="2429088"/>
            <a:ext cx="65628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■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  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군집 별 특성 확인 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: 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교육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758FE5-2E0C-1D17-E300-D1371BD22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3202182"/>
            <a:ext cx="13428071" cy="4929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3DB7A3-B6C6-D268-457D-B801DE70093B}"/>
              </a:ext>
            </a:extLst>
          </p:cNvPr>
          <p:cNvSpPr txBox="1"/>
          <p:nvPr/>
        </p:nvSpPr>
        <p:spPr>
          <a:xfrm>
            <a:off x="3962400" y="2879153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&lt; Graduate &gt; 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64ED5-C460-73A9-42E8-19C099367E3D}"/>
              </a:ext>
            </a:extLst>
          </p:cNvPr>
          <p:cNvSpPr txBox="1"/>
          <p:nvPr/>
        </p:nvSpPr>
        <p:spPr>
          <a:xfrm>
            <a:off x="13216142" y="2879153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&lt; Undergraduate &gt; 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FF8DD-FBB5-B90A-CD90-543C72C48F34}"/>
              </a:ext>
            </a:extLst>
          </p:cNvPr>
          <p:cNvSpPr txBox="1"/>
          <p:nvPr/>
        </p:nvSpPr>
        <p:spPr>
          <a:xfrm>
            <a:off x="7696200" y="2879153"/>
            <a:ext cx="373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&lt; Postgraduate: Master, PhD &gt; 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4118E-823B-5969-2173-9DBCAE145E0E}"/>
              </a:ext>
            </a:extLst>
          </p:cNvPr>
          <p:cNvSpPr txBox="1"/>
          <p:nvPr/>
        </p:nvSpPr>
        <p:spPr>
          <a:xfrm>
            <a:off x="6029957" y="8131632"/>
            <a:ext cx="7189498" cy="1887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rgbClr val="3F6BE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교육 수준</a:t>
            </a:r>
            <a:r>
              <a:rPr lang="ko-KR" altLang="en-US" sz="2000" dirty="0">
                <a:solidFill>
                  <a:prstClr val="black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의</a:t>
            </a:r>
            <a:r>
              <a:rPr lang="ko-KR" altLang="en-US" sz="2000" dirty="0">
                <a:solidFill>
                  <a:srgbClr val="3F6BE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경우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  <a:p>
            <a:pPr lvl="0" algn="ctr">
              <a:lnSpc>
                <a:spcPct val="150000"/>
              </a:lnSpc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4B98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DD1CB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lang="en-US" altLang="ko-KR" sz="2000" dirty="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en-US" altLang="ko-KR" sz="2000" dirty="0">
                <a:solidFill>
                  <a:prstClr val="black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에서 </a:t>
            </a:r>
            <a:r>
              <a:rPr lang="en-US" altLang="ko-KR" sz="2000" dirty="0">
                <a:solidFill>
                  <a:prstClr val="black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Undergraduate</a:t>
            </a:r>
            <a:r>
              <a:rPr lang="ko-KR" altLang="en-US" sz="2000" dirty="0">
                <a:solidFill>
                  <a:prstClr val="black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의 비율이 높음</a:t>
            </a:r>
            <a:endParaRPr lang="en-US" altLang="ko-KR" sz="2000" dirty="0">
              <a:solidFill>
                <a:prstClr val="black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lvl="0" algn="ctr">
              <a:lnSpc>
                <a:spcPct val="150000"/>
              </a:lnSpc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2688B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678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lang="en-US" altLang="ko-KR" sz="2000" dirty="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 ,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72F2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D1E3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2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에서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Postgraduate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의 비율이 높음</a:t>
            </a:r>
            <a:endParaRPr lang="en-US" altLang="ko-KR" sz="2000" dirty="0">
              <a:solidFill>
                <a:prstClr val="black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즉</a:t>
            </a:r>
            <a:r>
              <a:rPr lang="en-US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수입이 많을수록 높은 교육수준을 갖고 있음</a:t>
            </a:r>
            <a:endParaRPr kumimoji="0" lang="ko-Kore-KR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680C7E48-BA74-CB11-02D9-8951E4D59970}"/>
              </a:ext>
            </a:extLst>
          </p:cNvPr>
          <p:cNvSpPr txBox="1"/>
          <p:nvPr/>
        </p:nvSpPr>
        <p:spPr>
          <a:xfrm>
            <a:off x="713461" y="340549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kumimoji="0" lang="en-US" altLang="ko-KR" sz="6600" b="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68D7DF7A-6171-2A57-22D1-FB3B1A2B7A28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kumimoji="0" lang="en-US" altLang="ko-KR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</a:t>
            </a:r>
            <a:r>
              <a:rPr kumimoji="0" lang="ko-KR" altLang="en-US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별 군집 특성 </a:t>
            </a:r>
            <a:r>
              <a:rPr kumimoji="0" lang="en-US" altLang="ko-KR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;</a:t>
            </a:r>
            <a:r>
              <a:rPr kumimoji="0" lang="ko-KR" altLang="en-US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kumimoji="0" lang="en-US" altLang="ko-KR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k=4</a:t>
            </a:r>
            <a:endParaRPr kumimoji="0" lang="en-US" sz="3200" b="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666BAF-5B21-A1CE-173E-C922A8ED49A6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445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2">
            <a:extLst>
              <a:ext uri="{FF2B5EF4-FFF2-40B4-BE49-F238E27FC236}">
                <a16:creationId xmlns:a16="http://schemas.microsoft.com/office/drawing/2014/main" id="{6D647DF9-4838-3232-DB3A-503BB9188A82}"/>
              </a:ext>
            </a:extLst>
          </p:cNvPr>
          <p:cNvSpPr txBox="1"/>
          <p:nvPr/>
        </p:nvSpPr>
        <p:spPr>
          <a:xfrm>
            <a:off x="290337" y="2429088"/>
            <a:ext cx="65628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kumimoji="0" lang="en-US" altLang="ko-KR" sz="2400" b="0" i="0" u="none" strike="noStrike" kern="0" cap="none" spc="-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■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  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군집 별 특성 확인 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: Age, Partner, Children</a:t>
            </a:r>
            <a:endParaRPr lang="en-US" altLang="ko-KR" sz="2400" b="1" i="0" dirty="0"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06C03-7C00-7E2E-3377-7A5D5C54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3376740"/>
            <a:ext cx="12786584" cy="4538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25AE3-2422-33B9-2E6D-CD12312D198C}"/>
              </a:ext>
            </a:extLst>
          </p:cNvPr>
          <p:cNvSpPr txBox="1"/>
          <p:nvPr/>
        </p:nvSpPr>
        <p:spPr>
          <a:xfrm>
            <a:off x="4191000" y="3009900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Age: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고객 나이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&gt;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9A4DEF-D1A9-723E-D182-B307E07CCF8D}"/>
              </a:ext>
            </a:extLst>
          </p:cNvPr>
          <p:cNvSpPr txBox="1"/>
          <p:nvPr/>
        </p:nvSpPr>
        <p:spPr>
          <a:xfrm>
            <a:off x="8222092" y="3007408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Partner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파트너 유무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&gt;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4EC428-8BF1-C79C-1354-9858E2576C66}"/>
              </a:ext>
            </a:extLst>
          </p:cNvPr>
          <p:cNvSpPr txBox="1"/>
          <p:nvPr/>
        </p:nvSpPr>
        <p:spPr>
          <a:xfrm>
            <a:off x="12725400" y="3023145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Children: </a:t>
            </a:r>
            <a:r>
              <a:rPr lang="ko-KR" altLang="en-US" b="1" dirty="0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자녀 수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&gt;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3E1D4F-E1D7-7ECB-FC77-05F656328842}"/>
              </a:ext>
            </a:extLst>
          </p:cNvPr>
          <p:cNvSpPr txBox="1"/>
          <p:nvPr/>
        </p:nvSpPr>
        <p:spPr>
          <a:xfrm>
            <a:off x="4388447" y="8230939"/>
            <a:ext cx="5867400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rgbClr val="3F6BE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고객 나이와 파트너 유무</a:t>
            </a:r>
            <a:r>
              <a:rPr lang="ko-KR" altLang="en-US" sz="2000" dirty="0">
                <a:solidFill>
                  <a:prstClr val="black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의 경우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  <a:p>
            <a:pPr lvl="0" algn="ctr">
              <a:lnSpc>
                <a:spcPct val="150000"/>
              </a:lnSpc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 분류에 큰 영향을 미치지 않음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0CF82E-B6EA-96CE-681F-CFF7312F4B3D}"/>
              </a:ext>
            </a:extLst>
          </p:cNvPr>
          <p:cNvSpPr txBox="1"/>
          <p:nvPr/>
        </p:nvSpPr>
        <p:spPr>
          <a:xfrm>
            <a:off x="10796651" y="7997413"/>
            <a:ext cx="6600697" cy="1431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rgbClr val="3F6BE2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자녀 수</a:t>
            </a:r>
            <a:r>
              <a:rPr lang="ko-KR" altLang="en-US" sz="2000" dirty="0">
                <a:solidFill>
                  <a:prstClr val="black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의 경우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  <a:p>
            <a:pPr lvl="0" algn="ctr">
              <a:lnSpc>
                <a:spcPct val="150000"/>
              </a:lnSpc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4B98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DD1CB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lang="en-US" altLang="ko-KR" sz="2000" dirty="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en-US" altLang="ko-KR" sz="2000" dirty="0">
                <a:solidFill>
                  <a:prstClr val="black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,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852356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678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3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은 대부분 자녀가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명 이상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  <a:cs typeface="+mn-cs"/>
            </a:endParaRPr>
          </a:p>
          <a:p>
            <a:pPr lvl="0" algn="ctr">
              <a:lnSpc>
                <a:spcPct val="150000"/>
              </a:lnSpc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2688B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678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lang="en-US" altLang="ko-KR" sz="2000" dirty="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 ,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72F2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D1E3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2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는 대부분 자녀가 없거나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명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  <a:cs typeface="+mn-cs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459F405-5C42-D4EB-C1AD-8554F28E11E9}"/>
              </a:ext>
            </a:extLst>
          </p:cNvPr>
          <p:cNvSpPr txBox="1"/>
          <p:nvPr/>
        </p:nvSpPr>
        <p:spPr>
          <a:xfrm>
            <a:off x="713461" y="340549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kumimoji="0" lang="en-US" altLang="ko-KR" sz="6600" b="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3549F0EA-3774-9B3D-416A-E88DCB52840F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kumimoji="0" lang="en-US" altLang="ko-KR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</a:t>
            </a:r>
            <a:r>
              <a:rPr kumimoji="0" lang="ko-KR" altLang="en-US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별 군집 특성 </a:t>
            </a:r>
            <a:r>
              <a:rPr kumimoji="0" lang="en-US" altLang="ko-KR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;</a:t>
            </a:r>
            <a:r>
              <a:rPr kumimoji="0" lang="ko-KR" altLang="en-US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kumimoji="0" lang="en-US" altLang="ko-KR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k=4</a:t>
            </a:r>
            <a:endParaRPr kumimoji="0" lang="en-US" sz="3200" b="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5E0E37-A464-F8EB-DC16-6C9D4E20A502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441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2">
            <a:extLst>
              <a:ext uri="{FF2B5EF4-FFF2-40B4-BE49-F238E27FC236}">
                <a16:creationId xmlns:a16="http://schemas.microsoft.com/office/drawing/2014/main" id="{6D647DF9-4838-3232-DB3A-503BB9188A82}"/>
              </a:ext>
            </a:extLst>
          </p:cNvPr>
          <p:cNvSpPr txBox="1"/>
          <p:nvPr/>
        </p:nvSpPr>
        <p:spPr>
          <a:xfrm>
            <a:off x="290337" y="2429088"/>
            <a:ext cx="65628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■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  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변수 간 관계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289AD6-CFA3-0FD9-62B5-B238C0D59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46" y="3543300"/>
            <a:ext cx="7748531" cy="31739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8FE524-9E87-8A21-7539-91E76A816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45" y="6915839"/>
            <a:ext cx="7748531" cy="30953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539C89-7EAA-CC0C-E1FA-FFA5E7606EC9}"/>
              </a:ext>
            </a:extLst>
          </p:cNvPr>
          <p:cNvSpPr txBox="1"/>
          <p:nvPr/>
        </p:nvSpPr>
        <p:spPr>
          <a:xfrm>
            <a:off x="4658536" y="2936642"/>
            <a:ext cx="92766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각 군집 별 변수들의 평균</a:t>
            </a:r>
            <a:r>
              <a:rPr lang="en-US" altLang="ko-KR" sz="2000" dirty="0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표준편차</a:t>
            </a:r>
            <a:r>
              <a:rPr lang="en-US" altLang="ko-KR" sz="2000" dirty="0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최솟값</a:t>
            </a:r>
            <a:r>
              <a:rPr lang="en-US" altLang="ko-KR" sz="2000" dirty="0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최댓값</a:t>
            </a:r>
            <a:r>
              <a:rPr lang="en-US" altLang="ko-KR" sz="2000" dirty="0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z="2000" dirty="0" err="1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분위수</a:t>
            </a:r>
            <a:r>
              <a:rPr lang="ko-KR" altLang="en-US" sz="2000" dirty="0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등을 </a:t>
            </a:r>
            <a:r>
              <a:rPr lang="ko-KR" altLang="en-US" sz="2000" dirty="0" err="1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확인해봄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913C90-84CC-0858-1628-3C508E569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325" y="3543300"/>
            <a:ext cx="7929738" cy="31739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235E4B-7FDB-2D48-4F2C-3F56016E3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6935" y="6915839"/>
            <a:ext cx="7929738" cy="31128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40753B-D32B-873D-3DDD-F4B8AC69E8FD}"/>
              </a:ext>
            </a:extLst>
          </p:cNvPr>
          <p:cNvSpPr txBox="1"/>
          <p:nvPr/>
        </p:nvSpPr>
        <p:spPr>
          <a:xfrm>
            <a:off x="2414384" y="6993075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A4B987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DD1CB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lang="en-US" altLang="ko-KR" sz="1800" dirty="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en-US" altLang="ko-KR" sz="1800" dirty="0">
                <a:solidFill>
                  <a:prstClr val="black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저소득층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D6CEA6-327B-C743-3ED0-EFDA38E2F9F0}"/>
              </a:ext>
            </a:extLst>
          </p:cNvPr>
          <p:cNvSpPr txBox="1"/>
          <p:nvPr/>
        </p:nvSpPr>
        <p:spPr>
          <a:xfrm>
            <a:off x="11049000" y="3582063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A72F2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●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D1E3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군집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2 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고소득층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710D4D8-6883-2C72-F012-267AEB55162B}"/>
              </a:ext>
            </a:extLst>
          </p:cNvPr>
          <p:cNvSpPr/>
          <p:nvPr/>
        </p:nvSpPr>
        <p:spPr>
          <a:xfrm>
            <a:off x="1447800" y="8039100"/>
            <a:ext cx="966584" cy="304800"/>
          </a:xfrm>
          <a:prstGeom prst="rect">
            <a:avLst/>
          </a:prstGeom>
          <a:solidFill>
            <a:srgbClr val="5886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8D1A35-68DB-5C8C-B1E0-44DB160BDD53}"/>
              </a:ext>
            </a:extLst>
          </p:cNvPr>
          <p:cNvSpPr/>
          <p:nvPr/>
        </p:nvSpPr>
        <p:spPr>
          <a:xfrm>
            <a:off x="10117052" y="4674559"/>
            <a:ext cx="966584" cy="304800"/>
          </a:xfrm>
          <a:prstGeom prst="rect">
            <a:avLst/>
          </a:prstGeom>
          <a:solidFill>
            <a:srgbClr val="5886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6B402C23-3758-9FE9-1531-D1B0DB2B7A70}"/>
              </a:ext>
            </a:extLst>
          </p:cNvPr>
          <p:cNvSpPr txBox="1"/>
          <p:nvPr/>
        </p:nvSpPr>
        <p:spPr>
          <a:xfrm>
            <a:off x="713461" y="340549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kumimoji="0" lang="en-US" altLang="ko-KR" sz="6600" b="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29ED23EC-BE37-EB44-8C7B-CA9821C61A20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kumimoji="0" lang="en-US" altLang="ko-KR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</a:t>
            </a:r>
            <a:r>
              <a:rPr kumimoji="0" lang="ko-KR" altLang="en-US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별 군집 특성 </a:t>
            </a:r>
            <a:r>
              <a:rPr kumimoji="0" lang="en-US" altLang="ko-KR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;</a:t>
            </a:r>
            <a:r>
              <a:rPr kumimoji="0" lang="ko-KR" altLang="en-US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kumimoji="0" lang="en-US" altLang="ko-KR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k=4</a:t>
            </a:r>
            <a:endParaRPr kumimoji="0" lang="en-US" sz="3200" b="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C671C2-184E-977D-6B37-7BF27D2B4B3D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5646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2">
            <a:extLst>
              <a:ext uri="{FF2B5EF4-FFF2-40B4-BE49-F238E27FC236}">
                <a16:creationId xmlns:a16="http://schemas.microsoft.com/office/drawing/2014/main" id="{C950E3A5-4041-3A70-3AB7-ED3DD1202EBE}"/>
              </a:ext>
            </a:extLst>
          </p:cNvPr>
          <p:cNvSpPr txBox="1"/>
          <p:nvPr/>
        </p:nvSpPr>
        <p:spPr>
          <a:xfrm>
            <a:off x="290337" y="2429088"/>
            <a:ext cx="65628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■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  </a:t>
            </a:r>
            <a:r>
              <a:rPr kumimoji="0" lang="en-US" altLang="ko-KR" sz="2400" b="0" i="0" u="none" strike="noStrike" kern="0" cap="none" spc="-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2</a:t>
            </a:r>
            <a:r>
              <a:rPr kumimoji="0" lang="ko-KR" alt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차원 분석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DDA6337-5138-293B-AD04-5BD5A9C9DD6A}"/>
              </a:ext>
            </a:extLst>
          </p:cNvPr>
          <p:cNvGrpSpPr/>
          <p:nvPr/>
        </p:nvGrpSpPr>
        <p:grpSpPr>
          <a:xfrm>
            <a:off x="381000" y="3325703"/>
            <a:ext cx="5348463" cy="6694597"/>
            <a:chOff x="381000" y="3325703"/>
            <a:chExt cx="5348463" cy="66945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4E2D523-A99D-505E-FE09-31D360DEC480}"/>
                </a:ext>
              </a:extLst>
            </p:cNvPr>
            <p:cNvSpPr/>
            <p:nvPr/>
          </p:nvSpPr>
          <p:spPr>
            <a:xfrm>
              <a:off x="381000" y="3751883"/>
              <a:ext cx="5348463" cy="6115073"/>
            </a:xfrm>
            <a:prstGeom prst="rect">
              <a:avLst/>
            </a:prstGeom>
            <a:noFill/>
            <a:ln w="19050">
              <a:solidFill>
                <a:srgbClr val="00359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FF0A436-B7A3-33F4-2718-B00F0D79DE8D}"/>
                </a:ext>
              </a:extLst>
            </p:cNvPr>
            <p:cNvSpPr/>
            <p:nvPr/>
          </p:nvSpPr>
          <p:spPr>
            <a:xfrm>
              <a:off x="1111686" y="3325703"/>
              <a:ext cx="3887089" cy="852360"/>
            </a:xfrm>
            <a:prstGeom prst="roundRect">
              <a:avLst/>
            </a:prstGeom>
            <a:solidFill>
              <a:srgbClr val="6887D5"/>
            </a:solidFill>
            <a:ln>
              <a:solidFill>
                <a:srgbClr val="6887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-Core Dream 6 Bold" panose="020B0703030302020204" pitchFamily="34" charset="-127"/>
                  <a:ea typeface="S-Core Dream 6 Bold" panose="020B0703030302020204" pitchFamily="34" charset="-127"/>
                  <a:cs typeface="+mn-cs"/>
                </a:rPr>
                <a:t>Income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-Core Dream 6 Bold" panose="020B0703030302020204" pitchFamily="34" charset="-127"/>
                  <a:ea typeface="S-Core Dream 6 Bold" panose="020B0703030302020204" pitchFamily="34" charset="-127"/>
                  <a:cs typeface="+mn-cs"/>
                </a:rPr>
                <a:t>별 각 품목 지출액 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6 Bold" panose="020B0703030302020204" pitchFamily="34" charset="-127"/>
                <a:ea typeface="S-Core Dream 6 Bold" panose="020B0703030302020204" pitchFamily="34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94DCAB-8A07-CC8C-A35F-DAC30478164D}"/>
                </a:ext>
              </a:extLst>
            </p:cNvPr>
            <p:cNvSpPr txBox="1"/>
            <p:nvPr/>
          </p:nvSpPr>
          <p:spPr>
            <a:xfrm>
              <a:off x="685800" y="4387989"/>
              <a:ext cx="4724400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품목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1;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와인 🍷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품목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2;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육류 🍖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품목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3;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당류 🍭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품목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4;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과일 🍇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품목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5;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어류 🎣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품목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6;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금    💎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A9678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●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군집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1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은 저소득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/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모든 품목에서 가장 적게 구매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DD1CB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●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군집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0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은 중간층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/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모든 품목에서 중간 수준으로 구매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34C7D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●</a:t>
              </a:r>
              <a:r>
                <a:rPr lang="en-US" altLang="ko-KR" dirty="0">
                  <a:solidFill>
                    <a:srgbClr val="834C7D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군집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2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는 고소득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/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모든 품목에서 가장 많이 구매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D1E3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● </a:t>
              </a:r>
              <a:r>
                <a:rPr lang="ko-KR" altLang="en-US" dirty="0">
                  <a:solidFill>
                    <a:prstClr val="black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군집 </a:t>
              </a:r>
              <a:r>
                <a:rPr lang="en-US" altLang="ko-KR" dirty="0">
                  <a:solidFill>
                    <a:prstClr val="black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3</a:t>
              </a:r>
              <a:r>
                <a:rPr lang="ko-KR" altLang="en-US" dirty="0">
                  <a:solidFill>
                    <a:prstClr val="black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은 중간층 </a:t>
              </a:r>
              <a:r>
                <a:rPr lang="en-US" altLang="ko-KR" dirty="0">
                  <a:solidFill>
                    <a:prstClr val="black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/ </a:t>
              </a:r>
              <a:r>
                <a:rPr lang="ko-KR" altLang="en-US" dirty="0">
                  <a:solidFill>
                    <a:prstClr val="black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모든 품목에서 중간 수준으로 구매</a:t>
              </a:r>
              <a:endParaRPr lang="en-US" altLang="ko-KR" dirty="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</p:txBody>
        </p:sp>
      </p:grpSp>
      <p:sp>
        <p:nvSpPr>
          <p:cNvPr id="3" name="Object 5">
            <a:extLst>
              <a:ext uri="{FF2B5EF4-FFF2-40B4-BE49-F238E27FC236}">
                <a16:creationId xmlns:a16="http://schemas.microsoft.com/office/drawing/2014/main" id="{6A14226C-8FC0-97DD-A306-697273B9538C}"/>
              </a:ext>
            </a:extLst>
          </p:cNvPr>
          <p:cNvSpPr txBox="1"/>
          <p:nvPr/>
        </p:nvSpPr>
        <p:spPr>
          <a:xfrm>
            <a:off x="713461" y="340549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kumimoji="0" lang="en-US" altLang="ko-KR" sz="6600" b="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6F4DD6F0-25F2-DEE5-0100-E28982890E01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kumimoji="0" lang="en-US" altLang="ko-KR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</a:t>
            </a:r>
            <a:r>
              <a:rPr kumimoji="0" lang="ko-KR" altLang="en-US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별 군집 특성 </a:t>
            </a:r>
            <a:r>
              <a:rPr kumimoji="0" lang="en-US" altLang="ko-KR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;</a:t>
            </a:r>
            <a:r>
              <a:rPr kumimoji="0" lang="ko-KR" altLang="en-US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kumimoji="0" lang="en-US" altLang="ko-KR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k=4</a:t>
            </a:r>
            <a:endParaRPr kumimoji="0" lang="en-US" sz="3200" b="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D56785-7559-B8AD-FDAC-8EFEBD9EB521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424F7C-616F-6EC3-6D65-9B59FC9619D9}"/>
              </a:ext>
            </a:extLst>
          </p:cNvPr>
          <p:cNvGrpSpPr/>
          <p:nvPr/>
        </p:nvGrpSpPr>
        <p:grpSpPr>
          <a:xfrm>
            <a:off x="6140886" y="2297742"/>
            <a:ext cx="11465364" cy="7542000"/>
            <a:chOff x="6140886" y="2297742"/>
            <a:chExt cx="11465364" cy="7542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F9B8BD-E6F5-F76F-17BD-6EF423EBD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0886" y="2297742"/>
              <a:ext cx="11465364" cy="7542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99C143-DCEC-60BD-4FD7-E0497DF97E4A}"/>
                </a:ext>
              </a:extLst>
            </p:cNvPr>
            <p:cNvSpPr txBox="1"/>
            <p:nvPr/>
          </p:nvSpPr>
          <p:spPr>
            <a:xfrm>
              <a:off x="6353222" y="2717753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🍷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B04486-DB04-1AB1-384F-F3700DD708D6}"/>
                </a:ext>
              </a:extLst>
            </p:cNvPr>
            <p:cNvSpPr txBox="1"/>
            <p:nvPr/>
          </p:nvSpPr>
          <p:spPr>
            <a:xfrm>
              <a:off x="10087022" y="2717753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🍖 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C19160-4A79-C97E-ADA2-FA58C098E204}"/>
                </a:ext>
              </a:extLst>
            </p:cNvPr>
            <p:cNvSpPr txBox="1"/>
            <p:nvPr/>
          </p:nvSpPr>
          <p:spPr>
            <a:xfrm>
              <a:off x="13735225" y="2717753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🍭 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76F85E1-2CA2-415C-91D4-58AB4F3AF80D}"/>
                </a:ext>
              </a:extLst>
            </p:cNvPr>
            <p:cNvSpPr txBox="1"/>
            <p:nvPr/>
          </p:nvSpPr>
          <p:spPr>
            <a:xfrm>
              <a:off x="6335079" y="6624752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🍇 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0391D0-6393-B0A6-1C64-7C6EF61C301D}"/>
                </a:ext>
              </a:extLst>
            </p:cNvPr>
            <p:cNvSpPr txBox="1"/>
            <p:nvPr/>
          </p:nvSpPr>
          <p:spPr>
            <a:xfrm>
              <a:off x="10087022" y="6624752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🎣 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C9B6AA-E366-F0A8-368F-11DF794C83AB}"/>
                </a:ext>
              </a:extLst>
            </p:cNvPr>
            <p:cNvSpPr txBox="1"/>
            <p:nvPr/>
          </p:nvSpPr>
          <p:spPr>
            <a:xfrm>
              <a:off x="13735225" y="6624752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💎 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573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2">
            <a:extLst>
              <a:ext uri="{FF2B5EF4-FFF2-40B4-BE49-F238E27FC236}">
                <a16:creationId xmlns:a16="http://schemas.microsoft.com/office/drawing/2014/main" id="{C950E3A5-4041-3A70-3AB7-ED3DD1202EBE}"/>
              </a:ext>
            </a:extLst>
          </p:cNvPr>
          <p:cNvSpPr txBox="1"/>
          <p:nvPr/>
        </p:nvSpPr>
        <p:spPr>
          <a:xfrm>
            <a:off x="290337" y="2429088"/>
            <a:ext cx="65628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■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  </a:t>
            </a:r>
            <a:r>
              <a:rPr kumimoji="0" lang="en-US" altLang="ko-KR" sz="2400" b="0" i="0" u="none" strike="noStrike" kern="0" cap="none" spc="-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2</a:t>
            </a:r>
            <a:r>
              <a:rPr kumimoji="0" lang="ko-KR" alt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차원 분석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D66801C-43F4-8AC7-8B13-76AB18DC142A}"/>
              </a:ext>
            </a:extLst>
          </p:cNvPr>
          <p:cNvGrpSpPr/>
          <p:nvPr/>
        </p:nvGrpSpPr>
        <p:grpSpPr>
          <a:xfrm>
            <a:off x="381000" y="3325703"/>
            <a:ext cx="5348463" cy="6541253"/>
            <a:chOff x="381000" y="3325703"/>
            <a:chExt cx="5348463" cy="654125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6CDBC73-77D3-7880-954F-7A56C3342FEB}"/>
                </a:ext>
              </a:extLst>
            </p:cNvPr>
            <p:cNvGrpSpPr/>
            <p:nvPr/>
          </p:nvGrpSpPr>
          <p:grpSpPr>
            <a:xfrm>
              <a:off x="381000" y="3325703"/>
              <a:ext cx="5348463" cy="6541253"/>
              <a:chOff x="381000" y="3325703"/>
              <a:chExt cx="5348463" cy="6541253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8B78828-7491-666A-DA58-B2D1239B8E3C}"/>
                  </a:ext>
                </a:extLst>
              </p:cNvPr>
              <p:cNvSpPr/>
              <p:nvPr/>
            </p:nvSpPr>
            <p:spPr>
              <a:xfrm>
                <a:off x="381000" y="3751883"/>
                <a:ext cx="5348463" cy="6115073"/>
              </a:xfrm>
              <a:prstGeom prst="rect">
                <a:avLst/>
              </a:prstGeom>
              <a:noFill/>
              <a:ln w="19050">
                <a:solidFill>
                  <a:srgbClr val="00359C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583BFB6C-FF6C-0980-4409-19316B4F7646}"/>
                  </a:ext>
                </a:extLst>
              </p:cNvPr>
              <p:cNvSpPr/>
              <p:nvPr/>
            </p:nvSpPr>
            <p:spPr>
              <a:xfrm>
                <a:off x="1111686" y="3325703"/>
                <a:ext cx="3887089" cy="852360"/>
              </a:xfrm>
              <a:prstGeom prst="roundRect">
                <a:avLst/>
              </a:prstGeom>
              <a:solidFill>
                <a:srgbClr val="6887D5"/>
              </a:solidFill>
              <a:ln>
                <a:solidFill>
                  <a:srgbClr val="6887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-Core Dream 6 Bold" panose="020B0703030302020204" pitchFamily="34" charset="-127"/>
                    <a:ea typeface="S-Core Dream 6 Bold" panose="020B0703030302020204" pitchFamily="34" charset="-127"/>
                    <a:cs typeface="+mn-cs"/>
                  </a:rPr>
                  <a:t>총 구매건수</a:t>
                </a: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-Core Dream 6 Bold" panose="020B0703030302020204" pitchFamily="34" charset="-127"/>
                    <a:ea typeface="S-Core Dream 6 Bold" panose="020B0703030302020204" pitchFamily="34" charset="-127"/>
                    <a:cs typeface="+mn-cs"/>
                  </a:rPr>
                  <a:t> 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-Core Dream 6 Bold" panose="020B0703030302020204" pitchFamily="34" charset="-127"/>
                    <a:ea typeface="S-Core Dream 6 Bold" panose="020B0703030302020204" pitchFamily="34" charset="-127"/>
                    <a:cs typeface="+mn-cs"/>
                  </a:rPr>
                  <a:t>별 각 품목 지출액 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-Core Dream 6 Bold" panose="020B0703030302020204" pitchFamily="34" charset="-127"/>
                  <a:ea typeface="S-Core Dream 6 Bold" panose="020B0703030302020204" pitchFamily="34" charset="-127"/>
                  <a:cs typeface="+mn-cs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359D77-AA3B-19E4-A665-557A3A875C87}"/>
                </a:ext>
              </a:extLst>
            </p:cNvPr>
            <p:cNvSpPr txBox="1"/>
            <p:nvPr/>
          </p:nvSpPr>
          <p:spPr>
            <a:xfrm>
              <a:off x="685800" y="4610100"/>
              <a:ext cx="4724400" cy="4801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품목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1;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와인 🍷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품목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2;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육류 🍖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품목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3;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당류 🍭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품목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4;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과일 🍇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품목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5;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어류 🎣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품목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6;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금    💎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A9678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●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군집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1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은 저소득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/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모든 품목에서 가장 적게 구매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모든 품목에서는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DD1CB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●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군집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0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와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34C7D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●</a:t>
              </a:r>
              <a:r>
                <a:rPr lang="en-US" altLang="ko-KR" dirty="0">
                  <a:solidFill>
                    <a:srgbClr val="834C7D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군집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2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의 차이가 크지 않음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와인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육류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당류 품목에서는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A9678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●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군집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1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+mn-cs"/>
                </a:rPr>
                <a:t>과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D1E3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● </a:t>
              </a:r>
              <a:r>
                <a:rPr lang="ko-KR" altLang="en-US" dirty="0">
                  <a:solidFill>
                    <a:prstClr val="black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군집 </a:t>
              </a:r>
              <a:r>
                <a:rPr lang="en-US" altLang="ko-KR" dirty="0">
                  <a:solidFill>
                    <a:prstClr val="black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3</a:t>
              </a:r>
              <a:r>
                <a:rPr lang="ko-KR" altLang="en-US" dirty="0">
                  <a:solidFill>
                    <a:prstClr val="black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의 지출액이 다른 그룹보다 적음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endParaRPr>
            </a:p>
          </p:txBody>
        </p:sp>
      </p:grpSp>
      <p:sp>
        <p:nvSpPr>
          <p:cNvPr id="3" name="Object 5">
            <a:extLst>
              <a:ext uri="{FF2B5EF4-FFF2-40B4-BE49-F238E27FC236}">
                <a16:creationId xmlns:a16="http://schemas.microsoft.com/office/drawing/2014/main" id="{FE9D1585-919B-F143-C02E-9FDA08B0AA6D}"/>
              </a:ext>
            </a:extLst>
          </p:cNvPr>
          <p:cNvSpPr txBox="1"/>
          <p:nvPr/>
        </p:nvSpPr>
        <p:spPr>
          <a:xfrm>
            <a:off x="713461" y="340549"/>
            <a:ext cx="1391960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Modeling</a:t>
            </a:r>
            <a:endParaRPr kumimoji="0" lang="en-US" altLang="ko-KR" sz="6600" b="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F7860395-8EE1-125C-0EE9-37F915E9FCD5}"/>
              </a:ext>
            </a:extLst>
          </p:cNvPr>
          <p:cNvSpPr txBox="1"/>
          <p:nvPr/>
        </p:nvSpPr>
        <p:spPr>
          <a:xfrm>
            <a:off x="685800" y="1512249"/>
            <a:ext cx="8153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kumimoji="0" lang="en-US" altLang="ko-KR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</a:t>
            </a:r>
            <a:r>
              <a:rPr kumimoji="0" lang="ko-KR" altLang="en-US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별 군집 특성 </a:t>
            </a:r>
            <a:r>
              <a:rPr kumimoji="0" lang="en-US" altLang="ko-KR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;</a:t>
            </a:r>
            <a:r>
              <a:rPr kumimoji="0" lang="ko-KR" altLang="en-US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kumimoji="0" lang="en-US" altLang="ko-KR" sz="3200" b="0" i="0" u="none" strike="noStrike" kern="0" cap="none" spc="300" normalizeH="0" baseline="0" noProof="0" dirty="0">
                <a:ln>
                  <a:noFill/>
                </a:ln>
                <a:solidFill>
                  <a:srgbClr val="3F6BE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k=4</a:t>
            </a:r>
            <a:endParaRPr kumimoji="0" lang="en-US" sz="3200" b="0" i="0" u="none" strike="noStrike" kern="1200" cap="none" spc="300" normalizeH="0" baseline="0" noProof="0" dirty="0">
              <a:ln>
                <a:noFill/>
              </a:ln>
              <a:solidFill>
                <a:srgbClr val="3F6BE2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7A8F92-6152-B0C0-ADF5-974F587290BE}"/>
              </a:ext>
            </a:extLst>
          </p:cNvPr>
          <p:cNvSpPr/>
          <p:nvPr/>
        </p:nvSpPr>
        <p:spPr>
          <a:xfrm>
            <a:off x="381000" y="266700"/>
            <a:ext cx="76200" cy="1828800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14B7764-B0A0-99FB-52C4-4E69C2825779}"/>
              </a:ext>
            </a:extLst>
          </p:cNvPr>
          <p:cNvGrpSpPr/>
          <p:nvPr/>
        </p:nvGrpSpPr>
        <p:grpSpPr>
          <a:xfrm>
            <a:off x="6441636" y="2295799"/>
            <a:ext cx="11465364" cy="7542000"/>
            <a:chOff x="6441636" y="2295799"/>
            <a:chExt cx="11465364" cy="75420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74F5681-E0CA-41B6-806B-47D4B101E8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1636" y="2295799"/>
              <a:ext cx="11465364" cy="7542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0E6147-A631-3C42-E83B-15DBEE0F6041}"/>
                </a:ext>
              </a:extLst>
            </p:cNvPr>
            <p:cNvSpPr txBox="1"/>
            <p:nvPr/>
          </p:nvSpPr>
          <p:spPr>
            <a:xfrm>
              <a:off x="6562597" y="2660831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🍷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C24CA92-F933-C551-E284-63C045A96294}"/>
                </a:ext>
              </a:extLst>
            </p:cNvPr>
            <p:cNvSpPr txBox="1"/>
            <p:nvPr/>
          </p:nvSpPr>
          <p:spPr>
            <a:xfrm>
              <a:off x="10296397" y="2660831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🍖 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F8F4E4-3979-A65C-EA99-CDF7C483C041}"/>
                </a:ext>
              </a:extLst>
            </p:cNvPr>
            <p:cNvSpPr txBox="1"/>
            <p:nvPr/>
          </p:nvSpPr>
          <p:spPr>
            <a:xfrm>
              <a:off x="13944600" y="2660831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🍭 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63E2B2-6171-63EE-6E0D-85C5DE398061}"/>
                </a:ext>
              </a:extLst>
            </p:cNvPr>
            <p:cNvSpPr txBox="1"/>
            <p:nvPr/>
          </p:nvSpPr>
          <p:spPr>
            <a:xfrm>
              <a:off x="6544454" y="656783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🍇 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10649C-0066-547F-2578-2C7AC118EA2D}"/>
                </a:ext>
              </a:extLst>
            </p:cNvPr>
            <p:cNvSpPr txBox="1"/>
            <p:nvPr/>
          </p:nvSpPr>
          <p:spPr>
            <a:xfrm>
              <a:off x="10296397" y="656783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🎣 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BEA0CE-EE30-E2BD-C3D5-E724BE8990FF}"/>
                </a:ext>
              </a:extLst>
            </p:cNvPr>
            <p:cNvSpPr txBox="1"/>
            <p:nvPr/>
          </p:nvSpPr>
          <p:spPr>
            <a:xfrm>
              <a:off x="13944600" y="656783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💎 </a:t>
              </a:r>
              <a:endPara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71480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F4026C90-18FE-463D-4664-756BC0D84B41}"/>
              </a:ext>
            </a:extLst>
          </p:cNvPr>
          <p:cNvGrpSpPr/>
          <p:nvPr/>
        </p:nvGrpSpPr>
        <p:grpSpPr>
          <a:xfrm>
            <a:off x="0" y="-1333499"/>
            <a:ext cx="18972562" cy="11977927"/>
            <a:chOff x="-2286" y="-118153"/>
            <a:chExt cx="18972562" cy="3714523"/>
          </a:xfrm>
          <a:solidFill>
            <a:srgbClr val="5886FF"/>
          </a:solidFill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D700B8A3-F218-296F-632D-AA519389E0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 cstate="print">
              <a:duotone>
                <a:prstClr val="black"/>
                <a:srgbClr val="5886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-2286" y="-118153"/>
              <a:ext cx="18972562" cy="3714523"/>
            </a:xfrm>
            <a:prstGeom prst="rect">
              <a:avLst/>
            </a:prstGeom>
            <a:grpFill/>
          </p:spPr>
        </p:pic>
      </p:grpSp>
      <p:sp>
        <p:nvSpPr>
          <p:cNvPr id="8" name="Object 8"/>
          <p:cNvSpPr txBox="1"/>
          <p:nvPr/>
        </p:nvSpPr>
        <p:spPr>
          <a:xfrm>
            <a:off x="4285690" y="3434626"/>
            <a:ext cx="9714333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900" kern="0" spc="-300" dirty="0">
                <a:solidFill>
                  <a:srgbClr val="FFFFFF"/>
                </a:solidFill>
                <a:latin typeface="S-Core Dream 8 Heavy" pitchFamily="34" charset="0"/>
                <a:cs typeface="S-Core Dream 8 Heavy" pitchFamily="34" charset="0"/>
              </a:rPr>
              <a:t>THANK YOU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952380" y="7078771"/>
            <a:ext cx="838095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https://github.com/jyoung19/Customer_Personality_Analysis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952380" y="5852101"/>
            <a:ext cx="8380952" cy="9524"/>
            <a:chOff x="9142857" y="6352237"/>
            <a:chExt cx="8380952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6352237"/>
              <a:ext cx="8380952" cy="9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773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031714" y="1681590"/>
            <a:ext cx="9061542" cy="3231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800" kern="0" spc="-500" dirty="0">
                <a:solidFill>
                  <a:srgbClr val="5886FF"/>
                </a:solidFill>
                <a:latin typeface="S-Core Dream 8 Heavy" pitchFamily="34" charset="0"/>
                <a:cs typeface="S-Core Dream 8 Heavy" pitchFamily="34" charset="0"/>
              </a:rPr>
              <a:t>02</a:t>
            </a:r>
          </a:p>
          <a:p>
            <a:r>
              <a:rPr lang="ko-KR" altLang="en-US" sz="6600" kern="0" spc="-500" dirty="0">
                <a:solidFill>
                  <a:srgbClr val="000000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  <a:cs typeface="S-Core Dream 8 Heavy" pitchFamily="34" charset="0"/>
              </a:rPr>
              <a:t>데이터 </a:t>
            </a:r>
            <a:r>
              <a:rPr lang="ko-KR" altLang="en-US" sz="6600" kern="0" spc="-500" dirty="0" err="1">
                <a:solidFill>
                  <a:srgbClr val="000000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  <a:cs typeface="S-Core Dream 8 Heavy" pitchFamily="34" charset="0"/>
              </a:rPr>
              <a:t>전처리</a:t>
            </a:r>
            <a:r>
              <a:rPr lang="ko-KR" altLang="en-US" sz="6600" kern="0" spc="-500" dirty="0">
                <a:solidFill>
                  <a:srgbClr val="000000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  <a:cs typeface="S-Core Dream 8 Heavy" pitchFamily="34" charset="0"/>
              </a:rPr>
              <a:t> 및 </a:t>
            </a:r>
            <a:endParaRPr lang="en-US" altLang="ko-KR" sz="6600" kern="0" spc="-500" dirty="0">
              <a:solidFill>
                <a:srgbClr val="000000"/>
              </a:solidFill>
              <a:latin typeface="S-Core Dream 8 Heavy" panose="020B0903030302020204" pitchFamily="34" charset="-127"/>
              <a:ea typeface="S-Core Dream 8 Heavy" panose="020B0903030302020204" pitchFamily="34" charset="-127"/>
              <a:cs typeface="S-Core Dream 8 Heavy" pitchFamily="34" charset="0"/>
            </a:endParaRPr>
          </a:p>
          <a:p>
            <a:r>
              <a:rPr lang="en-US" altLang="ko-KR" sz="6600" kern="0" spc="-500" dirty="0">
                <a:solidFill>
                  <a:srgbClr val="000000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  <a:cs typeface="S-Core Dream 8 Heavy" pitchFamily="34" charset="0"/>
              </a:rPr>
              <a:t>EDA</a:t>
            </a:r>
            <a:endParaRPr lang="en-US" sz="1600" dirty="0"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  <p:sp>
        <p:nvSpPr>
          <p:cNvPr id="4" name="Object 12">
            <a:extLst>
              <a:ext uri="{FF2B5EF4-FFF2-40B4-BE49-F238E27FC236}">
                <a16:creationId xmlns:a16="http://schemas.microsoft.com/office/drawing/2014/main" id="{878E0497-DA82-22A9-7C23-B1F61CDCBF3B}"/>
              </a:ext>
            </a:extLst>
          </p:cNvPr>
          <p:cNvSpPr txBox="1"/>
          <p:nvPr/>
        </p:nvSpPr>
        <p:spPr>
          <a:xfrm>
            <a:off x="9753600" y="5655771"/>
            <a:ext cx="6562850" cy="3240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spc="-200" dirty="0">
                <a:solidFill>
                  <a:srgbClr val="00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  </a:t>
            </a:r>
            <a:r>
              <a:rPr lang="ko-KR" altLang="en-US" sz="2800" kern="0" spc="-200" dirty="0">
                <a:solidFill>
                  <a:srgbClr val="00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데이터 확인</a:t>
            </a:r>
            <a:endParaRPr lang="en-US" altLang="ko-KR" sz="2800" kern="0" spc="-200" dirty="0">
              <a:solidFill>
                <a:srgbClr val="000000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spc="-200" dirty="0">
                <a:solidFill>
                  <a:srgbClr val="00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  </a:t>
            </a:r>
            <a:r>
              <a:rPr lang="ko-KR" altLang="en-US" sz="2800" kern="0" spc="-200" dirty="0">
                <a:solidFill>
                  <a:srgbClr val="00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이상치</a:t>
            </a:r>
            <a:r>
              <a:rPr lang="en-US" altLang="ko-KR" sz="2800" kern="0" spc="-200" dirty="0">
                <a:solidFill>
                  <a:srgbClr val="00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z="2800" kern="0" spc="-200" dirty="0" err="1">
                <a:solidFill>
                  <a:srgbClr val="00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결측치</a:t>
            </a:r>
            <a:r>
              <a:rPr lang="ko-KR" altLang="en-US" sz="2800" kern="0" spc="-200" dirty="0">
                <a:solidFill>
                  <a:srgbClr val="00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처리</a:t>
            </a:r>
            <a:endParaRPr lang="en-US" sz="2800" kern="0" spc="-200" dirty="0">
              <a:solidFill>
                <a:srgbClr val="000000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spc="-200" dirty="0">
                <a:solidFill>
                  <a:srgbClr val="00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  </a:t>
            </a:r>
            <a:r>
              <a:rPr lang="ko-KR" altLang="en-US" sz="2800" kern="0" spc="-200" dirty="0">
                <a:solidFill>
                  <a:srgbClr val="00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추가변수</a:t>
            </a:r>
            <a:r>
              <a:rPr lang="en-US" altLang="ko-KR" sz="2800" kern="0" spc="-200" dirty="0">
                <a:solidFill>
                  <a:srgbClr val="00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z="2800" kern="0" spc="-200" dirty="0">
                <a:solidFill>
                  <a:srgbClr val="00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파생변수 생성</a:t>
            </a:r>
            <a:endParaRPr lang="en-US" altLang="ko-KR" sz="2800" kern="0" spc="-200" dirty="0">
              <a:solidFill>
                <a:srgbClr val="000000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spc="-200" dirty="0">
                <a:solidFill>
                  <a:srgbClr val="00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  </a:t>
            </a:r>
            <a:r>
              <a:rPr lang="ko-KR" altLang="en-US" sz="2800" kern="0" spc="-200" dirty="0">
                <a:solidFill>
                  <a:srgbClr val="00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변수간 상관관계 파악</a:t>
            </a:r>
            <a:endParaRPr lang="en-US" altLang="ko-KR" sz="2800" kern="0" spc="-200" dirty="0">
              <a:solidFill>
                <a:srgbClr val="000000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KR" sz="2800" kern="0" spc="-200" dirty="0">
                <a:solidFill>
                  <a:srgbClr val="00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  PCA</a:t>
            </a:r>
            <a:endParaRPr lang="en-US" sz="2800" kern="0" spc="-200" dirty="0">
              <a:solidFill>
                <a:srgbClr val="000000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1001">
            <a:extLst>
              <a:ext uri="{FF2B5EF4-FFF2-40B4-BE49-F238E27FC236}">
                <a16:creationId xmlns:a16="http://schemas.microsoft.com/office/drawing/2014/main" id="{1C75BE58-2E08-0806-0008-8761D0E736D2}"/>
              </a:ext>
            </a:extLst>
          </p:cNvPr>
          <p:cNvGrpSpPr/>
          <p:nvPr/>
        </p:nvGrpSpPr>
        <p:grpSpPr>
          <a:xfrm>
            <a:off x="0" y="1"/>
            <a:ext cx="18285714" cy="1943100"/>
            <a:chOff x="0" y="0"/>
            <a:chExt cx="18285714" cy="3580049"/>
          </a:xfrm>
          <a:solidFill>
            <a:srgbClr val="5886FF"/>
          </a:solidFill>
        </p:grpSpPr>
        <p:pic>
          <p:nvPicPr>
            <p:cNvPr id="38" name="Object 2">
              <a:extLst>
                <a:ext uri="{FF2B5EF4-FFF2-40B4-BE49-F238E27FC236}">
                  <a16:creationId xmlns:a16="http://schemas.microsoft.com/office/drawing/2014/main" id="{22EC1A21-83F9-B3CA-6082-9FE395CED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5886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0" y="0"/>
              <a:ext cx="18285714" cy="3580049"/>
            </a:xfrm>
            <a:prstGeom prst="rect">
              <a:avLst/>
            </a:prstGeom>
            <a:grpFill/>
          </p:spPr>
        </p:pic>
      </p:grpSp>
      <p:sp>
        <p:nvSpPr>
          <p:cNvPr id="5" name="Object 5"/>
          <p:cNvSpPr txBox="1"/>
          <p:nvPr/>
        </p:nvSpPr>
        <p:spPr>
          <a:xfrm>
            <a:off x="3492274" y="506028"/>
            <a:ext cx="1209080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0" cap="none" spc="-4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Customer Personality Analysis - </a:t>
            </a:r>
            <a:r>
              <a:rPr kumimoji="0" lang="ko-KR" altLang="en-US" sz="4800" b="0" i="0" u="none" strike="noStrike" kern="0" cap="none" spc="-40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결측치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</p:txBody>
      </p:sp>
      <p:sp>
        <p:nvSpPr>
          <p:cNvPr id="6" name="Object 12">
            <a:extLst>
              <a:ext uri="{FF2B5EF4-FFF2-40B4-BE49-F238E27FC236}">
                <a16:creationId xmlns:a16="http://schemas.microsoft.com/office/drawing/2014/main" id="{C950E3A5-4041-3A70-3AB7-ED3DD1202EBE}"/>
              </a:ext>
            </a:extLst>
          </p:cNvPr>
          <p:cNvSpPr txBox="1"/>
          <p:nvPr/>
        </p:nvSpPr>
        <p:spPr>
          <a:xfrm>
            <a:off x="290337" y="2429088"/>
            <a:ext cx="65628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2400" kern="0" spc="-2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■</a:t>
            </a:r>
            <a:r>
              <a:rPr lang="en-US" altLang="ko-KR" sz="24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  ‘Income’ </a:t>
            </a:r>
            <a:r>
              <a:rPr lang="ko-KR" altLang="en-US" sz="24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변수 </a:t>
            </a:r>
            <a:r>
              <a:rPr lang="ko-KR" altLang="en-US" sz="2400" kern="0" spc="-10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결측치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DD868A-D528-976F-7705-9BA206448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77" y="2699689"/>
            <a:ext cx="5486400" cy="716821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00D733D-9C4A-2B71-FC4B-66C5B8F7D8CF}"/>
              </a:ext>
            </a:extLst>
          </p:cNvPr>
          <p:cNvSpPr/>
          <p:nvPr/>
        </p:nvSpPr>
        <p:spPr>
          <a:xfrm>
            <a:off x="4051277" y="4352148"/>
            <a:ext cx="5486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433924-7B27-A3DB-4599-9FACA4844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937" y="2699689"/>
            <a:ext cx="3810063" cy="712402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58BB47-2A4A-352E-FC9C-279912FAD129}"/>
              </a:ext>
            </a:extLst>
          </p:cNvPr>
          <p:cNvSpPr/>
          <p:nvPr/>
        </p:nvSpPr>
        <p:spPr>
          <a:xfrm>
            <a:off x="11810937" y="4522691"/>
            <a:ext cx="3810063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533D2FEB-368B-01E2-DA91-E993B7497667}"/>
              </a:ext>
            </a:extLst>
          </p:cNvPr>
          <p:cNvSpPr txBox="1"/>
          <p:nvPr/>
        </p:nvSpPr>
        <p:spPr>
          <a:xfrm>
            <a:off x="10363137" y="5952348"/>
            <a:ext cx="6107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ko-KR" altLang="en-US" sz="2400" kern="0" spc="-2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→ </a:t>
            </a:r>
            <a:endParaRPr lang="en-US" sz="2400" kern="0" spc="-2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123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1001">
            <a:extLst>
              <a:ext uri="{FF2B5EF4-FFF2-40B4-BE49-F238E27FC236}">
                <a16:creationId xmlns:a16="http://schemas.microsoft.com/office/drawing/2014/main" id="{88C34DF9-A041-297F-8795-D7FDF942F167}"/>
              </a:ext>
            </a:extLst>
          </p:cNvPr>
          <p:cNvGrpSpPr/>
          <p:nvPr/>
        </p:nvGrpSpPr>
        <p:grpSpPr>
          <a:xfrm>
            <a:off x="0" y="1"/>
            <a:ext cx="18285714" cy="1943100"/>
            <a:chOff x="0" y="0"/>
            <a:chExt cx="18285714" cy="3580049"/>
          </a:xfrm>
          <a:solidFill>
            <a:srgbClr val="5886FF"/>
          </a:solidFill>
        </p:grpSpPr>
        <p:pic>
          <p:nvPicPr>
            <p:cNvPr id="71" name="Object 2">
              <a:extLst>
                <a:ext uri="{FF2B5EF4-FFF2-40B4-BE49-F238E27FC236}">
                  <a16:creationId xmlns:a16="http://schemas.microsoft.com/office/drawing/2014/main" id="{6D4CF882-744F-C017-7809-A3F968B30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5886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0" y="0"/>
              <a:ext cx="18285714" cy="3580049"/>
            </a:xfrm>
            <a:prstGeom prst="rect">
              <a:avLst/>
            </a:prstGeom>
            <a:grpFill/>
          </p:spPr>
        </p:pic>
      </p:grpSp>
      <p:sp>
        <p:nvSpPr>
          <p:cNvPr id="68" name="Object 5">
            <a:extLst>
              <a:ext uri="{FF2B5EF4-FFF2-40B4-BE49-F238E27FC236}">
                <a16:creationId xmlns:a16="http://schemas.microsoft.com/office/drawing/2014/main" id="{07592EB0-D280-3264-434E-541E44032E44}"/>
              </a:ext>
            </a:extLst>
          </p:cNvPr>
          <p:cNvSpPr txBox="1"/>
          <p:nvPr/>
        </p:nvSpPr>
        <p:spPr>
          <a:xfrm>
            <a:off x="3173654" y="556052"/>
            <a:ext cx="1193840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0" cap="none" spc="-4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Customer Personality Analysis - </a:t>
            </a:r>
            <a:r>
              <a:rPr kumimoji="0" lang="ko-KR" altLang="en-US" sz="4800" b="0" i="0" u="none" strike="noStrike" kern="0" cap="none" spc="-4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이상치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</p:txBody>
      </p:sp>
      <p:sp>
        <p:nvSpPr>
          <p:cNvPr id="54" name="Object 12">
            <a:extLst>
              <a:ext uri="{FF2B5EF4-FFF2-40B4-BE49-F238E27FC236}">
                <a16:creationId xmlns:a16="http://schemas.microsoft.com/office/drawing/2014/main" id="{C3888F2E-75C5-2B89-D4E6-C70DFC15D5D3}"/>
              </a:ext>
            </a:extLst>
          </p:cNvPr>
          <p:cNvSpPr txBox="1"/>
          <p:nvPr/>
        </p:nvSpPr>
        <p:spPr>
          <a:xfrm>
            <a:off x="290337" y="2429088"/>
            <a:ext cx="65628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2400" kern="0" spc="-2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■</a:t>
            </a:r>
            <a:r>
              <a:rPr lang="en-US" altLang="ko-KR" sz="24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  ‘Income’ </a:t>
            </a:r>
            <a:r>
              <a:rPr lang="ko-KR" altLang="en-US" sz="24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변수 이상치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9F1C36-463F-6148-0526-1F04EE1E2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17" y="3086101"/>
            <a:ext cx="5040000" cy="31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376F19-5749-F1A1-80CB-8588AB726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3164115"/>
            <a:ext cx="5105400" cy="63405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7B0618-5F6D-DE8E-3630-27DF813CF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199" y="6121282"/>
            <a:ext cx="5715001" cy="36083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F4B094-CF31-55BB-B450-8A0B2B5D6D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6199" y="2038011"/>
            <a:ext cx="3505201" cy="394597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B49E598-7768-D03E-A955-6E0129136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77" y="6667500"/>
            <a:ext cx="5040000" cy="318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6FA6654-FACA-2368-7AC9-7EC19D279C14}"/>
              </a:ext>
            </a:extLst>
          </p:cNvPr>
          <p:cNvSpPr/>
          <p:nvPr/>
        </p:nvSpPr>
        <p:spPr>
          <a:xfrm>
            <a:off x="15621001" y="6819899"/>
            <a:ext cx="838200" cy="2909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40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1001">
            <a:extLst>
              <a:ext uri="{FF2B5EF4-FFF2-40B4-BE49-F238E27FC236}">
                <a16:creationId xmlns:a16="http://schemas.microsoft.com/office/drawing/2014/main" id="{1C75BE58-2E08-0806-0008-8761D0E736D2}"/>
              </a:ext>
            </a:extLst>
          </p:cNvPr>
          <p:cNvGrpSpPr/>
          <p:nvPr/>
        </p:nvGrpSpPr>
        <p:grpSpPr>
          <a:xfrm>
            <a:off x="0" y="1"/>
            <a:ext cx="18285714" cy="1943100"/>
            <a:chOff x="0" y="0"/>
            <a:chExt cx="18285714" cy="3580049"/>
          </a:xfrm>
          <a:solidFill>
            <a:srgbClr val="5886FF"/>
          </a:solidFill>
        </p:grpSpPr>
        <p:pic>
          <p:nvPicPr>
            <p:cNvPr id="38" name="Object 2">
              <a:extLst>
                <a:ext uri="{FF2B5EF4-FFF2-40B4-BE49-F238E27FC236}">
                  <a16:creationId xmlns:a16="http://schemas.microsoft.com/office/drawing/2014/main" id="{22EC1A21-83F9-B3CA-6082-9FE395CED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5886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0" y="0"/>
              <a:ext cx="18285714" cy="3580049"/>
            </a:xfrm>
            <a:prstGeom prst="rect">
              <a:avLst/>
            </a:prstGeom>
            <a:grpFill/>
          </p:spPr>
        </p:pic>
      </p:grpSp>
      <p:sp>
        <p:nvSpPr>
          <p:cNvPr id="6" name="Object 12">
            <a:extLst>
              <a:ext uri="{FF2B5EF4-FFF2-40B4-BE49-F238E27FC236}">
                <a16:creationId xmlns:a16="http://schemas.microsoft.com/office/drawing/2014/main" id="{41F92EC8-6682-8702-E5C2-1095CCAAF590}"/>
              </a:ext>
            </a:extLst>
          </p:cNvPr>
          <p:cNvSpPr txBox="1"/>
          <p:nvPr/>
        </p:nvSpPr>
        <p:spPr>
          <a:xfrm>
            <a:off x="290337" y="2429088"/>
            <a:ext cx="65628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2400" kern="0" spc="-2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■</a:t>
            </a:r>
            <a:r>
              <a:rPr lang="en-US" altLang="ko-KR" sz="24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  ‘Age’, ‘</a:t>
            </a:r>
            <a:r>
              <a:rPr lang="en-US" altLang="ko-KR" sz="2400" kern="0" spc="-10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MntSpent</a:t>
            </a:r>
            <a:r>
              <a:rPr lang="en-US" altLang="ko-KR" sz="24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’ </a:t>
            </a:r>
            <a:r>
              <a:rPr lang="ko-KR" altLang="en-US" sz="24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변수 이상치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A87A2F-525A-49A1-C1C4-9EB993FDB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577" y="3078721"/>
            <a:ext cx="8452426" cy="550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2314B2-6030-9261-B343-57D58C755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70" y="3238500"/>
            <a:ext cx="8252555" cy="27289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EBA053F-C254-5096-F0C0-31513AD1F3B7}"/>
              </a:ext>
            </a:extLst>
          </p:cNvPr>
          <p:cNvSpPr/>
          <p:nvPr/>
        </p:nvSpPr>
        <p:spPr>
          <a:xfrm>
            <a:off x="8304657" y="4615667"/>
            <a:ext cx="502768" cy="1351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2BA4C3E5-C8B4-A4F2-3967-D14A5B9D18F5}"/>
              </a:ext>
            </a:extLst>
          </p:cNvPr>
          <p:cNvSpPr txBox="1"/>
          <p:nvPr/>
        </p:nvSpPr>
        <p:spPr>
          <a:xfrm>
            <a:off x="685800" y="8796635"/>
            <a:ext cx="65628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ko-KR" altLang="en-US" sz="2400" kern="0" spc="-2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→  </a:t>
            </a:r>
            <a:r>
              <a:rPr lang="en-US" altLang="ko-KR" sz="2400" kern="0" spc="-2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100 </a:t>
            </a:r>
            <a:r>
              <a:rPr lang="ko-KR" altLang="en-US" sz="2400" kern="0" spc="-2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초과인 데이터 제거</a:t>
            </a:r>
            <a:endParaRPr lang="en-US" altLang="ko-KR" sz="2400" kern="0" spc="-2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E8D6E0-10A9-4201-AD15-4A26533D3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25" y="6071280"/>
            <a:ext cx="8251200" cy="1724951"/>
          </a:xfrm>
          <a:prstGeom prst="rect">
            <a:avLst/>
          </a:prstGeom>
        </p:spPr>
      </p:pic>
      <p:sp>
        <p:nvSpPr>
          <p:cNvPr id="15" name="Object 12">
            <a:extLst>
              <a:ext uri="{FF2B5EF4-FFF2-40B4-BE49-F238E27FC236}">
                <a16:creationId xmlns:a16="http://schemas.microsoft.com/office/drawing/2014/main" id="{936788A5-CA1F-BFC7-840B-6D5F64BFC7A5}"/>
              </a:ext>
            </a:extLst>
          </p:cNvPr>
          <p:cNvSpPr txBox="1"/>
          <p:nvPr/>
        </p:nvSpPr>
        <p:spPr>
          <a:xfrm>
            <a:off x="9982200" y="8927815"/>
            <a:ext cx="6781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ko-KR" altLang="en-US" sz="2400" kern="0" spc="-2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→  지출 금액 관련 변수에 대한 이상치는 제거하거나 따로 처리하지 않고 그대로 사용함</a:t>
            </a:r>
            <a:endParaRPr lang="en-US" altLang="ko-KR" sz="2400" kern="0" spc="-2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52AE8674-AC75-8CAB-FECA-CA6FB7443092}"/>
              </a:ext>
            </a:extLst>
          </p:cNvPr>
          <p:cNvSpPr txBox="1"/>
          <p:nvPr/>
        </p:nvSpPr>
        <p:spPr>
          <a:xfrm>
            <a:off x="3173654" y="556052"/>
            <a:ext cx="1193840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0" cap="none" spc="-4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Customer Personality Analysis - </a:t>
            </a:r>
            <a:r>
              <a:rPr kumimoji="0" lang="ko-KR" altLang="en-US" sz="4800" b="0" i="0" u="none" strike="noStrike" kern="0" cap="none" spc="-4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이상치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955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1001">
            <a:extLst>
              <a:ext uri="{FF2B5EF4-FFF2-40B4-BE49-F238E27FC236}">
                <a16:creationId xmlns:a16="http://schemas.microsoft.com/office/drawing/2014/main" id="{1C75BE58-2E08-0806-0008-8761D0E736D2}"/>
              </a:ext>
            </a:extLst>
          </p:cNvPr>
          <p:cNvGrpSpPr/>
          <p:nvPr/>
        </p:nvGrpSpPr>
        <p:grpSpPr>
          <a:xfrm>
            <a:off x="0" y="1"/>
            <a:ext cx="18285714" cy="1943100"/>
            <a:chOff x="0" y="0"/>
            <a:chExt cx="18285714" cy="3580049"/>
          </a:xfrm>
          <a:solidFill>
            <a:srgbClr val="5886FF"/>
          </a:solidFill>
        </p:grpSpPr>
        <p:pic>
          <p:nvPicPr>
            <p:cNvPr id="38" name="Object 2">
              <a:extLst>
                <a:ext uri="{FF2B5EF4-FFF2-40B4-BE49-F238E27FC236}">
                  <a16:creationId xmlns:a16="http://schemas.microsoft.com/office/drawing/2014/main" id="{22EC1A21-83F9-B3CA-6082-9FE395CED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5886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0" y="0"/>
              <a:ext cx="18285714" cy="3580049"/>
            </a:xfrm>
            <a:prstGeom prst="rect">
              <a:avLst/>
            </a:prstGeom>
            <a:grpFill/>
          </p:spPr>
        </p:pic>
      </p:grpSp>
      <p:sp>
        <p:nvSpPr>
          <p:cNvPr id="5" name="Object 5"/>
          <p:cNvSpPr txBox="1"/>
          <p:nvPr/>
        </p:nvSpPr>
        <p:spPr>
          <a:xfrm>
            <a:off x="3249854" y="556052"/>
            <a:ext cx="1178600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0" cap="none" spc="-4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Customer Personality Analysis - </a:t>
            </a:r>
            <a:r>
              <a:rPr kumimoji="0" lang="ko-KR" altLang="en-US" sz="4800" b="0" i="0" u="none" strike="noStrike" kern="0" cap="none" spc="-4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추가변수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</p:txBody>
      </p:sp>
      <p:sp>
        <p:nvSpPr>
          <p:cNvPr id="2096" name="Object 12">
            <a:extLst>
              <a:ext uri="{FF2B5EF4-FFF2-40B4-BE49-F238E27FC236}">
                <a16:creationId xmlns:a16="http://schemas.microsoft.com/office/drawing/2014/main" id="{DE49F008-F623-E4D9-BF49-CCF7A32A88BF}"/>
              </a:ext>
            </a:extLst>
          </p:cNvPr>
          <p:cNvSpPr txBox="1"/>
          <p:nvPr/>
        </p:nvSpPr>
        <p:spPr>
          <a:xfrm>
            <a:off x="5257800" y="4912056"/>
            <a:ext cx="12825259" cy="152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r>
              <a:rPr lang="ko-KR" altLang="en-US" sz="24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년간 지출 총액</a:t>
            </a:r>
            <a:endParaRPr lang="en-US" altLang="ko-KR" sz="2400" kern="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(‘</a:t>
            </a:r>
            <a:r>
              <a:rPr lang="en-US" altLang="ko-KR" sz="2000" kern="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TotalMntSpent</a:t>
            </a:r>
            <a:r>
              <a:rPr lang="en-US" altLang="ko-KR" sz="20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’ = ‘</a:t>
            </a:r>
            <a:r>
              <a:rPr lang="en-US" altLang="ko-KR" sz="2000" kern="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MntWines</a:t>
            </a:r>
            <a:r>
              <a:rPr lang="en-US" altLang="ko-KR" sz="20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’ + ‘</a:t>
            </a:r>
            <a:r>
              <a:rPr lang="en-US" sz="2000" kern="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MntFruits</a:t>
            </a:r>
            <a:r>
              <a:rPr lang="en-US" sz="20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’ +  ‘</a:t>
            </a:r>
            <a:r>
              <a:rPr lang="en-US" sz="2000" kern="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MntFruits</a:t>
            </a:r>
            <a:r>
              <a:rPr lang="en-US" sz="20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’ + ‘</a:t>
            </a:r>
            <a:r>
              <a:rPr lang="en-US" sz="2000" kern="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MntMeatProducts</a:t>
            </a:r>
            <a:r>
              <a:rPr lang="en-US" sz="20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’ </a:t>
            </a:r>
          </a:p>
          <a:p>
            <a:pPr>
              <a:lnSpc>
                <a:spcPct val="150000"/>
              </a:lnSpc>
              <a:defRPr/>
            </a:pPr>
            <a:r>
              <a:rPr lang="en-US" sz="20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		+  ‘</a:t>
            </a:r>
            <a:r>
              <a:rPr lang="en-US" sz="2000" kern="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MntFishProducts</a:t>
            </a:r>
            <a:r>
              <a:rPr lang="en-US" sz="20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’ +  ‘</a:t>
            </a:r>
            <a:r>
              <a:rPr lang="en-US" sz="2000" kern="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MntSweetProducts</a:t>
            </a:r>
            <a:r>
              <a:rPr lang="en-US" sz="20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’  + ‘</a:t>
            </a:r>
            <a:r>
              <a:rPr lang="en-US" sz="2000" kern="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MntGoldProds</a:t>
            </a:r>
            <a:r>
              <a:rPr lang="en-US" sz="20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’)</a:t>
            </a:r>
            <a:endParaRPr lang="en-US" sz="1600" dirty="0"/>
          </a:p>
        </p:txBody>
      </p:sp>
      <p:sp>
        <p:nvSpPr>
          <p:cNvPr id="2097" name="타원 2096">
            <a:extLst>
              <a:ext uri="{FF2B5EF4-FFF2-40B4-BE49-F238E27FC236}">
                <a16:creationId xmlns:a16="http://schemas.microsoft.com/office/drawing/2014/main" id="{00B7E7AF-157A-72CF-427F-770BBFEB6198}"/>
              </a:ext>
            </a:extLst>
          </p:cNvPr>
          <p:cNvSpPr/>
          <p:nvPr/>
        </p:nvSpPr>
        <p:spPr>
          <a:xfrm>
            <a:off x="762000" y="5189056"/>
            <a:ext cx="533400" cy="523219"/>
          </a:xfrm>
          <a:prstGeom prst="ellipse">
            <a:avLst/>
          </a:prstGeom>
          <a:solidFill>
            <a:srgbClr val="6887D5"/>
          </a:solidFill>
          <a:ln>
            <a:solidFill>
              <a:srgbClr val="688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b="1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</a:t>
            </a:r>
            <a:endParaRPr kumimoji="1" lang="ko-Kore-KR" altLang="en-US" sz="2800" b="1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098" name="직사각형 2097">
            <a:extLst>
              <a:ext uri="{FF2B5EF4-FFF2-40B4-BE49-F238E27FC236}">
                <a16:creationId xmlns:a16="http://schemas.microsoft.com/office/drawing/2014/main" id="{86372574-8804-624F-7F06-2C3129B334C0}"/>
              </a:ext>
            </a:extLst>
          </p:cNvPr>
          <p:cNvSpPr/>
          <p:nvPr/>
        </p:nvSpPr>
        <p:spPr>
          <a:xfrm rot="5400000">
            <a:off x="2567850" y="4051095"/>
            <a:ext cx="0" cy="3562269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6887D5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099" name="TextBox 2098">
            <a:extLst>
              <a:ext uri="{FF2B5EF4-FFF2-40B4-BE49-F238E27FC236}">
                <a16:creationId xmlns:a16="http://schemas.microsoft.com/office/drawing/2014/main" id="{A3920648-6D23-BA34-4267-43DC66132D43}"/>
              </a:ext>
            </a:extLst>
          </p:cNvPr>
          <p:cNvSpPr txBox="1"/>
          <p:nvPr/>
        </p:nvSpPr>
        <p:spPr>
          <a:xfrm>
            <a:off x="1424787" y="5197581"/>
            <a:ext cx="2924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rgbClr val="6887D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Product</a:t>
            </a:r>
            <a:endParaRPr kumimoji="1" lang="ko-Kore-KR" altLang="en-US" sz="2800" dirty="0">
              <a:solidFill>
                <a:srgbClr val="6887D5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00" name="직사각형 2099">
            <a:extLst>
              <a:ext uri="{FF2B5EF4-FFF2-40B4-BE49-F238E27FC236}">
                <a16:creationId xmlns:a16="http://schemas.microsoft.com/office/drawing/2014/main" id="{229C3B99-99CA-AF8A-044D-E7DCBF493294}"/>
              </a:ext>
            </a:extLst>
          </p:cNvPr>
          <p:cNvSpPr/>
          <p:nvPr/>
        </p:nvSpPr>
        <p:spPr>
          <a:xfrm rot="5400000" flipH="1">
            <a:off x="2696919" y="3986775"/>
            <a:ext cx="46659" cy="3867071"/>
          </a:xfrm>
          <a:prstGeom prst="rect">
            <a:avLst/>
          </a:prstGeom>
          <a:solidFill>
            <a:srgbClr val="6887D5"/>
          </a:solidFill>
          <a:ln>
            <a:solidFill>
              <a:srgbClr val="688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6887D5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101" name="Object 12">
            <a:extLst>
              <a:ext uri="{FF2B5EF4-FFF2-40B4-BE49-F238E27FC236}">
                <a16:creationId xmlns:a16="http://schemas.microsoft.com/office/drawing/2014/main" id="{1EDE586A-88E8-CF9F-AD35-6B838F09D701}"/>
              </a:ext>
            </a:extLst>
          </p:cNvPr>
          <p:cNvSpPr txBox="1"/>
          <p:nvPr/>
        </p:nvSpPr>
        <p:spPr>
          <a:xfrm>
            <a:off x="290337" y="2429088"/>
            <a:ext cx="65628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■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  </a:t>
            </a:r>
            <a:r>
              <a:rPr lang="ko-KR" altLang="en-US" sz="24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추가변수</a:t>
            </a:r>
            <a:r>
              <a:rPr lang="en-US" altLang="ko-KR" sz="24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, </a:t>
            </a:r>
            <a:r>
              <a:rPr lang="ko-KR" altLang="en-US" sz="24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파생변수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06" name="타원 2105">
            <a:extLst>
              <a:ext uri="{FF2B5EF4-FFF2-40B4-BE49-F238E27FC236}">
                <a16:creationId xmlns:a16="http://schemas.microsoft.com/office/drawing/2014/main" id="{4F5B2808-FB10-C397-A604-C82D9B8076CB}"/>
              </a:ext>
            </a:extLst>
          </p:cNvPr>
          <p:cNvSpPr/>
          <p:nvPr/>
        </p:nvSpPr>
        <p:spPr>
          <a:xfrm>
            <a:off x="762000" y="3532438"/>
            <a:ext cx="533400" cy="523219"/>
          </a:xfrm>
          <a:prstGeom prst="ellipse">
            <a:avLst/>
          </a:prstGeom>
          <a:solidFill>
            <a:srgbClr val="6887D5"/>
          </a:solidFill>
          <a:ln>
            <a:solidFill>
              <a:srgbClr val="688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b="1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</a:t>
            </a:r>
            <a:endParaRPr kumimoji="1" lang="ko-Kore-KR" altLang="en-US" sz="2800" b="1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107" name="직사각형 2106">
            <a:extLst>
              <a:ext uri="{FF2B5EF4-FFF2-40B4-BE49-F238E27FC236}">
                <a16:creationId xmlns:a16="http://schemas.microsoft.com/office/drawing/2014/main" id="{16020E76-710A-EC93-756B-AACDE15F8326}"/>
              </a:ext>
            </a:extLst>
          </p:cNvPr>
          <p:cNvSpPr/>
          <p:nvPr/>
        </p:nvSpPr>
        <p:spPr>
          <a:xfrm rot="5400000">
            <a:off x="2567850" y="2394477"/>
            <a:ext cx="0" cy="3562269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6887D5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1629B8DF-8945-F4D6-0E9A-5D9F2A49AF90}"/>
              </a:ext>
            </a:extLst>
          </p:cNvPr>
          <p:cNvSpPr txBox="1"/>
          <p:nvPr/>
        </p:nvSpPr>
        <p:spPr>
          <a:xfrm>
            <a:off x="1424787" y="3540963"/>
            <a:ext cx="2924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800" dirty="0">
                <a:solidFill>
                  <a:srgbClr val="6887D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People</a:t>
            </a:r>
            <a:endParaRPr kumimoji="1" lang="ko-Kore-KR" altLang="en-US" sz="2800" dirty="0">
              <a:solidFill>
                <a:srgbClr val="6887D5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09" name="직사각형 2108">
            <a:extLst>
              <a:ext uri="{FF2B5EF4-FFF2-40B4-BE49-F238E27FC236}">
                <a16:creationId xmlns:a16="http://schemas.microsoft.com/office/drawing/2014/main" id="{6EFB9D67-567A-3B24-1CE1-CD9808D2D9DA}"/>
              </a:ext>
            </a:extLst>
          </p:cNvPr>
          <p:cNvSpPr/>
          <p:nvPr/>
        </p:nvSpPr>
        <p:spPr>
          <a:xfrm rot="5400000" flipH="1">
            <a:off x="2696919" y="2330157"/>
            <a:ext cx="46659" cy="3867071"/>
          </a:xfrm>
          <a:prstGeom prst="rect">
            <a:avLst/>
          </a:prstGeom>
          <a:solidFill>
            <a:srgbClr val="6887D5"/>
          </a:solidFill>
          <a:ln>
            <a:solidFill>
              <a:srgbClr val="688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6887D5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110" name="타원 2109">
            <a:extLst>
              <a:ext uri="{FF2B5EF4-FFF2-40B4-BE49-F238E27FC236}">
                <a16:creationId xmlns:a16="http://schemas.microsoft.com/office/drawing/2014/main" id="{60F6B5C4-04CD-6F6D-85B0-60762B54C493}"/>
              </a:ext>
            </a:extLst>
          </p:cNvPr>
          <p:cNvSpPr/>
          <p:nvPr/>
        </p:nvSpPr>
        <p:spPr>
          <a:xfrm>
            <a:off x="781409" y="6922605"/>
            <a:ext cx="533400" cy="523219"/>
          </a:xfrm>
          <a:prstGeom prst="ellipse">
            <a:avLst/>
          </a:prstGeom>
          <a:solidFill>
            <a:srgbClr val="6887D5"/>
          </a:solidFill>
          <a:ln>
            <a:solidFill>
              <a:srgbClr val="688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b="1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</a:t>
            </a:r>
            <a:endParaRPr kumimoji="1" lang="ko-Kore-KR" altLang="en-US" sz="2800" b="1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111" name="직사각형 2110">
            <a:extLst>
              <a:ext uri="{FF2B5EF4-FFF2-40B4-BE49-F238E27FC236}">
                <a16:creationId xmlns:a16="http://schemas.microsoft.com/office/drawing/2014/main" id="{F6679903-25D1-18A2-0DD2-98548DDBE989}"/>
              </a:ext>
            </a:extLst>
          </p:cNvPr>
          <p:cNvSpPr/>
          <p:nvPr/>
        </p:nvSpPr>
        <p:spPr>
          <a:xfrm rot="5400000">
            <a:off x="2587259" y="5784644"/>
            <a:ext cx="0" cy="3562269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6887D5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112" name="TextBox 2111">
            <a:extLst>
              <a:ext uri="{FF2B5EF4-FFF2-40B4-BE49-F238E27FC236}">
                <a16:creationId xmlns:a16="http://schemas.microsoft.com/office/drawing/2014/main" id="{0600E8B2-9F01-D762-84B2-1AA180CD0917}"/>
              </a:ext>
            </a:extLst>
          </p:cNvPr>
          <p:cNvSpPr txBox="1"/>
          <p:nvPr/>
        </p:nvSpPr>
        <p:spPr>
          <a:xfrm>
            <a:off x="1444196" y="6931130"/>
            <a:ext cx="2924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rgbClr val="6887D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Promotion</a:t>
            </a:r>
            <a:endParaRPr kumimoji="1" lang="ko-Kore-KR" altLang="en-US" sz="2800" dirty="0">
              <a:solidFill>
                <a:srgbClr val="6887D5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13" name="직사각형 2112">
            <a:extLst>
              <a:ext uri="{FF2B5EF4-FFF2-40B4-BE49-F238E27FC236}">
                <a16:creationId xmlns:a16="http://schemas.microsoft.com/office/drawing/2014/main" id="{EFAF6C0D-0DE3-1C16-5638-6BAD500B4DF1}"/>
              </a:ext>
            </a:extLst>
          </p:cNvPr>
          <p:cNvSpPr/>
          <p:nvPr/>
        </p:nvSpPr>
        <p:spPr>
          <a:xfrm rot="5400000" flipH="1">
            <a:off x="2716328" y="5720324"/>
            <a:ext cx="46659" cy="3867071"/>
          </a:xfrm>
          <a:prstGeom prst="rect">
            <a:avLst/>
          </a:prstGeom>
          <a:solidFill>
            <a:srgbClr val="6887D5"/>
          </a:solidFill>
          <a:ln>
            <a:solidFill>
              <a:srgbClr val="688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6887D5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114" name="타원 2113">
            <a:extLst>
              <a:ext uri="{FF2B5EF4-FFF2-40B4-BE49-F238E27FC236}">
                <a16:creationId xmlns:a16="http://schemas.microsoft.com/office/drawing/2014/main" id="{B0484EDB-159B-EE3D-1EA9-4004BF8B0DE5}"/>
              </a:ext>
            </a:extLst>
          </p:cNvPr>
          <p:cNvSpPr/>
          <p:nvPr/>
        </p:nvSpPr>
        <p:spPr>
          <a:xfrm>
            <a:off x="762000" y="8580095"/>
            <a:ext cx="533400" cy="523219"/>
          </a:xfrm>
          <a:prstGeom prst="ellipse">
            <a:avLst/>
          </a:prstGeom>
          <a:solidFill>
            <a:srgbClr val="6887D5"/>
          </a:solidFill>
          <a:ln>
            <a:solidFill>
              <a:srgbClr val="688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b="1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</a:t>
            </a:r>
            <a:endParaRPr kumimoji="1" lang="ko-Kore-KR" altLang="en-US" sz="2800" b="1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115" name="직사각형 2114">
            <a:extLst>
              <a:ext uri="{FF2B5EF4-FFF2-40B4-BE49-F238E27FC236}">
                <a16:creationId xmlns:a16="http://schemas.microsoft.com/office/drawing/2014/main" id="{A1B45A85-5514-9DAE-F8CA-DFBA472D5527}"/>
              </a:ext>
            </a:extLst>
          </p:cNvPr>
          <p:cNvSpPr/>
          <p:nvPr/>
        </p:nvSpPr>
        <p:spPr>
          <a:xfrm rot="5400000">
            <a:off x="2567850" y="7442134"/>
            <a:ext cx="0" cy="3562269"/>
          </a:xfrm>
          <a:prstGeom prst="rect">
            <a:avLst/>
          </a:prstGeom>
          <a:solidFill>
            <a:srgbClr val="3F6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6887D5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116" name="TextBox 2115">
            <a:extLst>
              <a:ext uri="{FF2B5EF4-FFF2-40B4-BE49-F238E27FC236}">
                <a16:creationId xmlns:a16="http://schemas.microsoft.com/office/drawing/2014/main" id="{34807A08-B0EF-FFF8-847D-72E9AF4ED72E}"/>
              </a:ext>
            </a:extLst>
          </p:cNvPr>
          <p:cNvSpPr txBox="1"/>
          <p:nvPr/>
        </p:nvSpPr>
        <p:spPr>
          <a:xfrm>
            <a:off x="1424787" y="8588620"/>
            <a:ext cx="2924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rgbClr val="6887D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Place</a:t>
            </a:r>
            <a:endParaRPr kumimoji="1" lang="ko-Kore-KR" altLang="en-US" sz="2800" dirty="0">
              <a:solidFill>
                <a:srgbClr val="6887D5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17" name="직사각형 2116">
            <a:extLst>
              <a:ext uri="{FF2B5EF4-FFF2-40B4-BE49-F238E27FC236}">
                <a16:creationId xmlns:a16="http://schemas.microsoft.com/office/drawing/2014/main" id="{33781487-E0B7-2F8E-D225-1395A1FF543D}"/>
              </a:ext>
            </a:extLst>
          </p:cNvPr>
          <p:cNvSpPr/>
          <p:nvPr/>
        </p:nvSpPr>
        <p:spPr>
          <a:xfrm rot="5400000" flipH="1">
            <a:off x="2696919" y="7377814"/>
            <a:ext cx="46659" cy="3867071"/>
          </a:xfrm>
          <a:prstGeom prst="rect">
            <a:avLst/>
          </a:prstGeom>
          <a:solidFill>
            <a:srgbClr val="6887D5"/>
          </a:solidFill>
          <a:ln>
            <a:solidFill>
              <a:srgbClr val="688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6887D5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118" name="Object 12">
            <a:extLst>
              <a:ext uri="{FF2B5EF4-FFF2-40B4-BE49-F238E27FC236}">
                <a16:creationId xmlns:a16="http://schemas.microsoft.com/office/drawing/2014/main" id="{027AD92D-2C5B-FB47-E811-213BC24349BE}"/>
              </a:ext>
            </a:extLst>
          </p:cNvPr>
          <p:cNvSpPr txBox="1"/>
          <p:nvPr/>
        </p:nvSpPr>
        <p:spPr>
          <a:xfrm>
            <a:off x="5257798" y="8565059"/>
            <a:ext cx="1282525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ko-KR" altLang="en-US" sz="24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총 구매 건수</a:t>
            </a:r>
            <a:endParaRPr lang="en-US" altLang="ko-KR" sz="2400" kern="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>
              <a:defRPr/>
            </a:pPr>
            <a:r>
              <a:rPr lang="en-US" altLang="ko-KR" sz="20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('</a:t>
            </a:r>
            <a:r>
              <a:rPr lang="en-US" altLang="ko-KR" sz="2000" kern="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TotalNumPurchases</a:t>
            </a:r>
            <a:r>
              <a:rPr lang="en-US" altLang="ko-KR" sz="20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’ = '</a:t>
            </a:r>
            <a:r>
              <a:rPr lang="en-US" altLang="ko-KR" sz="2000" kern="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NumWebPurchases</a:t>
            </a:r>
            <a:r>
              <a:rPr lang="en-US" altLang="ko-KR" sz="20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’ + '</a:t>
            </a:r>
            <a:r>
              <a:rPr lang="en-US" altLang="ko-KR" sz="2000" kern="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NumCatalogPurchases</a:t>
            </a:r>
            <a:r>
              <a:rPr lang="en-US" altLang="ko-KR" sz="20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’ </a:t>
            </a:r>
          </a:p>
          <a:p>
            <a:pPr>
              <a:defRPr/>
            </a:pPr>
            <a:r>
              <a:rPr lang="en-US" altLang="ko-KR" sz="20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			+ '</a:t>
            </a:r>
            <a:r>
              <a:rPr lang="en-US" altLang="ko-KR" sz="2000" kern="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NumStorePurchases</a:t>
            </a:r>
            <a:r>
              <a:rPr lang="en-US" altLang="ko-KR" sz="20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’ + '</a:t>
            </a:r>
            <a:r>
              <a:rPr lang="en-US" altLang="ko-KR" sz="2000" kern="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NumDealsPurchases</a:t>
            </a:r>
            <a:r>
              <a:rPr lang="en-US" altLang="ko-KR" sz="20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’)</a:t>
            </a:r>
            <a:endParaRPr lang="en-US" sz="1600" dirty="0"/>
          </a:p>
        </p:txBody>
      </p:sp>
      <p:sp>
        <p:nvSpPr>
          <p:cNvPr id="2119" name="Object 12">
            <a:extLst>
              <a:ext uri="{FF2B5EF4-FFF2-40B4-BE49-F238E27FC236}">
                <a16:creationId xmlns:a16="http://schemas.microsoft.com/office/drawing/2014/main" id="{E8C18481-8798-5F3D-E2FB-B6C46F495921}"/>
              </a:ext>
            </a:extLst>
          </p:cNvPr>
          <p:cNvSpPr txBox="1"/>
          <p:nvPr/>
        </p:nvSpPr>
        <p:spPr>
          <a:xfrm>
            <a:off x="5257799" y="6861089"/>
            <a:ext cx="12825259" cy="1521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승인된 총 캠페인 수</a:t>
            </a:r>
            <a:endParaRPr lang="en-US" altLang="ko-KR" sz="2400" kern="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(‘</a:t>
            </a:r>
            <a:r>
              <a:rPr lang="en-US" altLang="ko-KR" sz="2000" kern="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Total_Acc_Cmp</a:t>
            </a:r>
            <a:r>
              <a:rPr lang="en-US" altLang="ko-KR" sz="20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’ = ‘AcceptedCmp1’ + AcceptedCmp2’ + AcceptedCmp3’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0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		+ AcceptedCmp4’ + ‘AcceptedCmp5’ + ‘Response’)</a:t>
            </a:r>
            <a:endParaRPr lang="en-US" sz="1600" dirty="0"/>
          </a:p>
        </p:txBody>
      </p:sp>
      <p:sp>
        <p:nvSpPr>
          <p:cNvPr id="2120" name="Object 12">
            <a:extLst>
              <a:ext uri="{FF2B5EF4-FFF2-40B4-BE49-F238E27FC236}">
                <a16:creationId xmlns:a16="http://schemas.microsoft.com/office/drawing/2014/main" id="{165EEFDC-E9EC-7EB0-2915-2D92EEEBDD0C}"/>
              </a:ext>
            </a:extLst>
          </p:cNvPr>
          <p:cNvSpPr txBox="1"/>
          <p:nvPr/>
        </p:nvSpPr>
        <p:spPr>
          <a:xfrm>
            <a:off x="5257800" y="3442914"/>
            <a:ext cx="12825259" cy="10595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가구 내 총 자녀 수</a:t>
            </a:r>
            <a:endParaRPr lang="en-US" altLang="ko-KR" sz="2400" kern="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(‘Children’ = ‘</a:t>
            </a:r>
            <a:r>
              <a:rPr lang="en-US" altLang="ko-KR" sz="2000" kern="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Kidhome</a:t>
            </a:r>
            <a:r>
              <a:rPr lang="en-US" altLang="ko-KR" sz="20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’ + </a:t>
            </a:r>
            <a:r>
              <a:rPr lang="en-US" altLang="ko-KR" sz="2000" kern="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Teenhome</a:t>
            </a:r>
            <a:r>
              <a:rPr lang="en-US" altLang="ko-KR" sz="20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’)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33016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2501</Words>
  <Application>Microsoft Office PowerPoint</Application>
  <PresentationFormat>사용자 지정</PresentationFormat>
  <Paragraphs>477</Paragraphs>
  <Slides>46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61" baseType="lpstr">
      <vt:lpstr>inherit</vt:lpstr>
      <vt:lpstr>Inter</vt:lpstr>
      <vt:lpstr>S-Core Dream 3 Light</vt:lpstr>
      <vt:lpstr>S-Core Dream 4 Regular</vt:lpstr>
      <vt:lpstr>S-Core Dream 5 Medium</vt:lpstr>
      <vt:lpstr>S-Core Dream 6 Bold</vt:lpstr>
      <vt:lpstr>S-Core Dream 8 Heavy</vt:lpstr>
      <vt:lpstr>나눔스퀘어 Bold</vt:lpstr>
      <vt:lpstr>맑은 고딕</vt:lpstr>
      <vt:lpstr>맑은 고딕</vt:lpstr>
      <vt:lpstr>에스코어 드림 4 Regular</vt:lpstr>
      <vt:lpstr>에스코어 드림 5 Medium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조민영</cp:lastModifiedBy>
  <cp:revision>74</cp:revision>
  <dcterms:created xsi:type="dcterms:W3CDTF">2022-07-18T13:16:55Z</dcterms:created>
  <dcterms:modified xsi:type="dcterms:W3CDTF">2022-09-04T11:30:52Z</dcterms:modified>
</cp:coreProperties>
</file>